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  <p:sldMasterId id="2147483875" r:id="rId2"/>
  </p:sldMasterIdLst>
  <p:notesMasterIdLst>
    <p:notesMasterId r:id="rId14"/>
  </p:notesMasterIdLst>
  <p:sldIdLst>
    <p:sldId id="256" r:id="rId3"/>
    <p:sldId id="272" r:id="rId4"/>
    <p:sldId id="261" r:id="rId5"/>
    <p:sldId id="259" r:id="rId6"/>
    <p:sldId id="260" r:id="rId7"/>
    <p:sldId id="273" r:id="rId8"/>
    <p:sldId id="271" r:id="rId9"/>
    <p:sldId id="264" r:id="rId10"/>
    <p:sldId id="265" r:id="rId11"/>
    <p:sldId id="257" r:id="rId12"/>
    <p:sldId id="270" r:id="rId13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FF"/>
    <a:srgbClr val="FF99FF"/>
    <a:srgbClr val="FFFFFF"/>
    <a:srgbClr val="FF99CC"/>
    <a:srgbClr val="33CC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9" autoAdjust="0"/>
  </p:normalViewPr>
  <p:slideViewPr>
    <p:cSldViewPr>
      <p:cViewPr varScale="1">
        <p:scale>
          <a:sx n="74" d="100"/>
          <a:sy n="74" d="100"/>
        </p:scale>
        <p:origin x="-10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32EBA05-FF5E-42CE-9D61-F61E69DBFAE8}" type="datetimeFigureOut">
              <a:rPr lang="zh-TW" altLang="en-US"/>
              <a:pPr>
                <a:defRPr/>
              </a:pPr>
              <a:t>2015/3/23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5E7C3DC-44F0-4248-908F-18C22E08E30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2268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6C508-92C6-4C53-B8F0-66D55622C417}" type="datetimeFigureOut">
              <a:rPr lang="zh-TW" altLang="en-US"/>
              <a:pPr>
                <a:defRPr/>
              </a:pPr>
              <a:t>2015/3/23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09943-DBBD-4B0A-8AFC-A29AA6F546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8432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 txBox="1"/>
          <p:nvPr/>
        </p:nvSpPr>
        <p:spPr>
          <a:xfrm>
            <a:off x="738188" y="887413"/>
            <a:ext cx="5461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ea typeface="+mn-ea"/>
              </a:rPr>
              <a:t>“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7850188" y="3119438"/>
            <a:ext cx="554037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ea typeface="+mn-ea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B554A-D572-4438-9165-1FF5DF99449C}" type="datetimeFigureOut">
              <a:rPr lang="zh-TW" altLang="en-US"/>
              <a:pPr>
                <a:defRPr/>
              </a:pPr>
              <a:t>2015/3/23</a:t>
            </a:fld>
            <a:endParaRPr lang="zh-TW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C4F90-3940-4F15-AFC6-5908F21068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8274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705D4-5B2D-4794-B59D-F84D4C39EDE4}" type="datetimeFigureOut">
              <a:rPr lang="zh-TW" altLang="en-US"/>
              <a:pPr>
                <a:defRPr/>
              </a:pPr>
              <a:t>2015/3/23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1E1C5-6156-4F83-9D42-264FFD01220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120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29C95-0237-4B52-8A34-512668D420A4}" type="datetimeFigureOut">
              <a:rPr lang="zh-TW" altLang="en-US"/>
              <a:pPr>
                <a:defRPr/>
              </a:pPr>
              <a:t>2015/3/23</a:t>
            </a:fld>
            <a:endParaRPr lang="zh-TW" alt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320AC-71C9-44DB-9DF2-9CC736158D5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9409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47830-D64B-4DCD-B5FE-A4BBCAA86E17}" type="datetimeFigureOut">
              <a:rPr lang="zh-TW" altLang="en-US"/>
              <a:pPr>
                <a:defRPr/>
              </a:pPr>
              <a:t>2015/3/23</a:t>
            </a:fld>
            <a:endParaRPr lang="zh-TW" alt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1DF49-1471-4BA3-AD72-C6BAF65A83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7407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929C2-A6CD-4648-834F-4AFC7CF8A0B6}" type="datetimeFigureOut">
              <a:rPr lang="zh-TW" altLang="en-US"/>
              <a:pPr>
                <a:defRPr/>
              </a:pPr>
              <a:t>2015/3/23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197E1-DDD3-4B97-81EF-40945729A66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117138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7065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7066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7066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7066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7066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7066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7066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7066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7066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7066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7066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7067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7067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7067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7067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7067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7067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7067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7067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7067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7067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sp>
        <p:nvSpPr>
          <p:cNvPr id="7068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7068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70682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B10D76B-992F-4658-9E5E-B7E9399669A2}" type="datetimeFigureOut">
              <a:rPr lang="zh-TW" altLang="en-US"/>
              <a:pPr/>
              <a:t>2015/3/23</a:t>
            </a:fld>
            <a:endParaRPr lang="en-US" altLang="zh-TW"/>
          </a:p>
        </p:txBody>
      </p:sp>
      <p:sp>
        <p:nvSpPr>
          <p:cNvPr id="70683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0684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58C3A38-A464-41D6-9CC2-697309688892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909B64-4F38-4331-8E4B-CE72B4E0CF50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634566A-CB75-4911-B958-E1784DB74167}" type="datetimeFigureOut">
              <a:rPr lang="zh-TW" altLang="en-US"/>
              <a:pPr/>
              <a:t>2015/3/23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89489670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9FCB89-2C1C-49D9-9223-56A564AB7044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A488725-C5CA-4ABE-A673-AFF3AF1A1EE7}" type="datetimeFigureOut">
              <a:rPr lang="zh-TW" altLang="en-US"/>
              <a:pPr/>
              <a:t>2015/3/23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7438621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70FB47-12BB-4835-9F28-B477FBADAA87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1B1B189-BEB6-4517-A424-F3D6CD6197C2}" type="datetimeFigureOut">
              <a:rPr lang="zh-TW" altLang="en-US"/>
              <a:pPr/>
              <a:t>2015/3/23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4906168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342000-CDB4-4944-AF93-73A5CED01433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9" name="日期版面配置區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9FDD937-ADF1-47FB-80C8-D100A698EAA7}" type="datetimeFigureOut">
              <a:rPr lang="zh-TW" altLang="en-US"/>
              <a:pPr/>
              <a:t>2015/3/23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037445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9B19-F5D0-4119-81C3-FFD81DA5D3CF}" type="datetimeFigureOut">
              <a:rPr lang="zh-TW" altLang="en-US"/>
              <a:pPr>
                <a:defRPr/>
              </a:pPr>
              <a:t>2015/3/23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498CC-CDE8-4E3B-99B3-8CF2FCF7AE5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406857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74E742-3682-4275-BEFA-63D29E353335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395036E-6195-4482-9DC5-4BA64371EF0E}" type="datetimeFigureOut">
              <a:rPr lang="zh-TW" altLang="en-US"/>
              <a:pPr/>
              <a:t>2015/3/23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5233148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231A48-9A59-4339-8F2C-060882725C1C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C8E7A93-F6FD-497A-804D-B2685FF96BFF}" type="datetimeFigureOut">
              <a:rPr lang="zh-TW" altLang="en-US"/>
              <a:pPr/>
              <a:t>2015/3/23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5703046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245849-EC04-4405-AA88-25F3F4060C27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E110ED4-E87C-4D6F-91F9-BF8214CFD642}" type="datetimeFigureOut">
              <a:rPr lang="zh-TW" altLang="en-US"/>
              <a:pPr/>
              <a:t>2015/3/23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3904507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14F132-F1B7-4966-AB08-640808EF1FD0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C6BE72D-37CF-4C2C-8B2E-40029B0128C0}" type="datetimeFigureOut">
              <a:rPr lang="zh-TW" altLang="en-US"/>
              <a:pPr/>
              <a:t>2015/3/23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3650169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B2A109-6F63-4FBC-B010-9FFB0DCDDD7E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BD897EE-9245-42C5-8774-C18F8836B9A2}" type="datetimeFigureOut">
              <a:rPr lang="zh-TW" altLang="en-US"/>
              <a:pPr/>
              <a:t>2015/3/23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9052835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345FDD-FDD0-4426-83A2-C7F52DDF6095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F004C27-E9E7-48FD-805C-00D5D647A46F}" type="datetimeFigureOut">
              <a:rPr lang="zh-TW" altLang="en-US"/>
              <a:pPr/>
              <a:t>2015/3/23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439148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31FB9-763A-4FED-AAD8-2CBF8CDC242A}" type="datetimeFigureOut">
              <a:rPr lang="zh-TW" altLang="en-US"/>
              <a:pPr>
                <a:defRPr/>
              </a:pPr>
              <a:t>2015/3/23</a:t>
            </a:fld>
            <a:endParaRPr lang="zh-TW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191C7-9685-439A-ABD3-4A27C3230F8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849203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7555F-83E7-4EA2-B880-F487FD3AFBB0}" type="datetimeFigureOut">
              <a:rPr lang="zh-TW" altLang="en-US"/>
              <a:pPr>
                <a:defRPr/>
              </a:pPr>
              <a:t>2015/3/23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7556E-C69B-48B0-AF90-B3B44C6EAD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950462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0AE2B-F15D-4EB7-89F6-76E6240A2BBD}" type="datetimeFigureOut">
              <a:rPr lang="zh-TW" altLang="en-US"/>
              <a:pPr>
                <a:defRPr/>
              </a:pPr>
              <a:t>2015/3/23</a:t>
            </a:fld>
            <a:endParaRPr lang="zh-TW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81017-695C-4E54-8292-C9DE87BFD6A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526717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FCA88-C880-482F-8D3B-6199359DB614}" type="datetimeFigureOut">
              <a:rPr lang="zh-TW" altLang="en-US"/>
              <a:pPr>
                <a:defRPr/>
              </a:pPr>
              <a:t>2015/3/23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DB233-FA5C-4243-9606-52D9C7EC6CA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828566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4E10E-5942-4391-BF93-F4DD441E25FB}" type="datetimeFigureOut">
              <a:rPr lang="zh-TW" altLang="en-US"/>
              <a:pPr>
                <a:defRPr/>
              </a:pPr>
              <a:t>2015/3/23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D2B86-1E6C-4F06-98FF-57D0E28D5BF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360355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0A54A-F83D-4922-9402-7F391C31901C}" type="datetimeFigureOut">
              <a:rPr lang="zh-TW" altLang="en-US"/>
              <a:pPr>
                <a:defRPr/>
              </a:pPr>
              <a:t>2015/3/23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8A42D-CE4C-44C7-A87F-8772722BEA1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4759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9B709-62D6-4480-9A87-ECE46DE8E489}" type="datetimeFigureOut">
              <a:rPr lang="zh-TW" altLang="en-US"/>
              <a:pPr>
                <a:defRPr/>
              </a:pPr>
              <a:t>2015/3/23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9EB32-8781-4E55-8654-790530DE377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794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3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66963"/>
            <a:ext cx="77724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AFB5659-6170-4DBA-A9D4-B5222D23191B}" type="datetimeFigureOut">
              <a:rPr lang="zh-TW" altLang="en-US"/>
              <a:pPr>
                <a:defRPr/>
              </a:pPr>
              <a:t>2015/3/23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8E7D042-309C-446D-A349-7C9FB50C4A5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  <a:ea typeface="新細明體" panose="02020500000000000000" pitchFamily="18" charset="-12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  <a:ea typeface="新細明體" panose="02020500000000000000" pitchFamily="18" charset="-12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  <a:ea typeface="新細明體" panose="02020500000000000000" pitchFamily="18" charset="-12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  <a:ea typeface="新細明體" panose="02020500000000000000" pitchFamily="18" charset="-12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  <a:ea typeface="新細明體" panose="02020500000000000000" pitchFamily="18" charset="-12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  <a:ea typeface="新細明體" panose="02020500000000000000" pitchFamily="18" charset="-12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  <a:ea typeface="新細明體" panose="02020500000000000000" pitchFamily="18" charset="-12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  <a:ea typeface="新細明體" panose="02020500000000000000" pitchFamily="18" charset="-12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6963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6963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6963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6963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6963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6964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6964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6964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6964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6964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6964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6964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6964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6964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6964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6965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6965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6965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6965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6965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6965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sp>
        <p:nvSpPr>
          <p:cNvPr id="6965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965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965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endParaRPr lang="en-US" altLang="zh-TW"/>
          </a:p>
        </p:txBody>
      </p:sp>
      <p:sp>
        <p:nvSpPr>
          <p:cNvPr id="6965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90448A8A-12CA-4986-B59F-6C7B72A721C1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6966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41701AEE-C335-4101-9921-460E1630319F}" type="datetimeFigureOut">
              <a:rPr lang="zh-TW" altLang="en-US"/>
              <a:pPr/>
              <a:t>2015/3/23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kumimoji="1" sz="42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kumimoji="1"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l"/>
        <a:defRPr kumimoji="1" sz="28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l"/>
        <a:defRPr kumimoji="1" sz="24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kumimoji="1"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kumimoji="1"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628800"/>
            <a:ext cx="918713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5400" dirty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FangSong" pitchFamily="49" charset="-122"/>
                <a:ea typeface="FangSong" pitchFamily="49" charset="-122"/>
              </a:rPr>
              <a:t>廣州的西式建築及其歷史文化</a:t>
            </a:r>
            <a:endParaRPr lang="zh-TW" alt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0" y="3213100"/>
            <a:ext cx="89296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4000" dirty="0">
                <a:solidFill>
                  <a:srgbClr val="00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組員名稱</a:t>
            </a:r>
            <a:r>
              <a:rPr lang="en-US" altLang="zh-TW" sz="4000" dirty="0">
                <a:solidFill>
                  <a:srgbClr val="00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:</a:t>
            </a:r>
          </a:p>
          <a:p>
            <a:pPr algn="ctr" eaLnBrk="1" hangingPunct="1"/>
            <a:r>
              <a:rPr lang="zh-TW" altLang="en-US" sz="4000" dirty="0">
                <a:solidFill>
                  <a:srgbClr val="00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陳詩琪</a:t>
            </a:r>
            <a:r>
              <a:rPr lang="en-US" altLang="zh-TW" sz="4000" dirty="0">
                <a:solidFill>
                  <a:srgbClr val="00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,</a:t>
            </a:r>
            <a:r>
              <a:rPr lang="zh-TW" altLang="en-US" sz="4000" dirty="0">
                <a:solidFill>
                  <a:srgbClr val="00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方晴</a:t>
            </a:r>
            <a:r>
              <a:rPr lang="en-US" altLang="zh-TW" sz="4000" dirty="0">
                <a:solidFill>
                  <a:srgbClr val="00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,</a:t>
            </a:r>
            <a:r>
              <a:rPr lang="zh-TW" altLang="en-US" sz="4000" dirty="0">
                <a:solidFill>
                  <a:srgbClr val="00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夏欣言</a:t>
            </a:r>
            <a:r>
              <a:rPr lang="en-US" altLang="zh-TW" sz="4000" dirty="0">
                <a:solidFill>
                  <a:srgbClr val="00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,</a:t>
            </a:r>
          </a:p>
          <a:p>
            <a:pPr algn="ctr" eaLnBrk="1" hangingPunct="1"/>
            <a:r>
              <a:rPr lang="zh-TW" altLang="en-US" sz="4000" dirty="0">
                <a:solidFill>
                  <a:srgbClr val="00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江靖琳</a:t>
            </a:r>
            <a:r>
              <a:rPr lang="en-US" altLang="zh-TW" sz="4000" dirty="0">
                <a:solidFill>
                  <a:srgbClr val="00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,</a:t>
            </a:r>
            <a:r>
              <a:rPr lang="zh-TW" altLang="en-US" sz="4000" dirty="0">
                <a:solidFill>
                  <a:srgbClr val="00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李念情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zhongshnjiniangutan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852936"/>
            <a:ext cx="3528392" cy="2646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方晴\Downloads\U3030P697T1D18315F64DT200904271809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0615" y="1561844"/>
            <a:ext cx="2952328" cy="3456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700" name="矩形 3"/>
          <p:cNvSpPr>
            <a:spLocks noChangeArrowheads="1"/>
          </p:cNvSpPr>
          <p:nvPr/>
        </p:nvSpPr>
        <p:spPr bwMode="auto">
          <a:xfrm>
            <a:off x="1404938" y="836613"/>
            <a:ext cx="6330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4400">
                <a:solidFill>
                  <a:srgbClr val="00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第二站</a:t>
            </a:r>
            <a:r>
              <a:rPr lang="zh-TW" altLang="en-US" sz="4400">
                <a:solidFill>
                  <a:srgbClr val="0000FF"/>
                </a:solidFill>
                <a:latin typeface="FangSong" panose="02010609060101010101" pitchFamily="49" charset="-122"/>
              </a:rPr>
              <a:t>，</a:t>
            </a:r>
            <a:r>
              <a:rPr lang="zh-TW" altLang="en-US" sz="4400">
                <a:solidFill>
                  <a:srgbClr val="00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參觀</a:t>
            </a:r>
            <a:r>
              <a:rPr lang="zh-TW" altLang="en-US" sz="4400" u="sng">
                <a:solidFill>
                  <a:srgbClr val="00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中山紀念堂</a:t>
            </a:r>
          </a:p>
        </p:txBody>
      </p:sp>
      <p:sp>
        <p:nvSpPr>
          <p:cNvPr id="29701" name="矩形 6"/>
          <p:cNvSpPr>
            <a:spLocks noChangeArrowheads="1"/>
          </p:cNvSpPr>
          <p:nvPr/>
        </p:nvSpPr>
        <p:spPr bwMode="auto">
          <a:xfrm>
            <a:off x="467544" y="1844824"/>
            <a:ext cx="432048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HK" altLang="en-US" sz="2000" dirty="0">
                <a:solidFill>
                  <a:srgbClr val="00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屋頂表面用</a:t>
            </a:r>
            <a:r>
              <a:rPr lang="en-US" altLang="zh-HK" sz="2000" dirty="0">
                <a:solidFill>
                  <a:srgbClr val="00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36166</a:t>
            </a:r>
            <a:r>
              <a:rPr lang="zh-HK" altLang="en-US" sz="2000" dirty="0" smtClean="0">
                <a:solidFill>
                  <a:srgbClr val="00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塊</a:t>
            </a:r>
            <a:endParaRPr lang="zh-HK" altLang="en-US" sz="2000" dirty="0">
              <a:solidFill>
                <a:srgbClr val="0000FF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eaLnBrk="1" hangingPunct="1"/>
            <a:r>
              <a:rPr lang="zh-HK" altLang="en-US" sz="2000" dirty="0">
                <a:solidFill>
                  <a:srgbClr val="00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金箔玻璃馬賽克貼</a:t>
            </a:r>
            <a:r>
              <a:rPr lang="zh-HK" altLang="en-US" sz="2000" dirty="0" smtClean="0">
                <a:solidFill>
                  <a:srgbClr val="00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成</a:t>
            </a:r>
            <a:r>
              <a:rPr lang="zh-TW" altLang="en-US" sz="2000" dirty="0" smtClean="0">
                <a:solidFill>
                  <a:srgbClr val="00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大型中式建築</a:t>
            </a:r>
          </a:p>
          <a:p>
            <a:pPr eaLnBrk="1" hangingPunct="1"/>
            <a:r>
              <a:rPr lang="zh-TW" altLang="en-US" sz="2000" dirty="0" smtClean="0">
                <a:solidFill>
                  <a:srgbClr val="00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像故宮的屋頂。</a:t>
            </a:r>
            <a:endParaRPr lang="zh-HK" altLang="en-US" sz="2000" dirty="0" smtClean="0">
              <a:solidFill>
                <a:srgbClr val="0000FF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eaLnBrk="1" hangingPunct="1"/>
            <a:endParaRPr lang="zh-TW" altLang="en-US" sz="2000" dirty="0" smtClean="0">
              <a:solidFill>
                <a:srgbClr val="0000FF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8" name="橢圓 7"/>
          <p:cNvSpPr>
            <a:spLocks noChangeArrowheads="1"/>
          </p:cNvSpPr>
          <p:nvPr/>
        </p:nvSpPr>
        <p:spPr bwMode="auto">
          <a:xfrm>
            <a:off x="1763688" y="2924944"/>
            <a:ext cx="863600" cy="720725"/>
          </a:xfrm>
          <a:prstGeom prst="ellips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377566" y="1844824"/>
            <a:ext cx="4482466" cy="1080120"/>
          </a:xfrm>
          <a:prstGeom prst="rect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3" name="矩形 2"/>
          <p:cNvSpPr/>
          <p:nvPr/>
        </p:nvSpPr>
        <p:spPr>
          <a:xfrm>
            <a:off x="5940152" y="5661248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zh-HK" dirty="0" smtClean="0">
                <a:solidFill>
                  <a:schemeClr val="accent6"/>
                </a:solidFill>
                <a:effectLst/>
              </a:rPr>
              <a:t>以木結構體系為主。</a:t>
            </a:r>
            <a:endParaRPr lang="zh-HK" altLang="en-US" dirty="0">
              <a:solidFill>
                <a:schemeClr val="accent6"/>
              </a:solidFill>
            </a:endParaRPr>
          </a:p>
        </p:txBody>
      </p:sp>
      <p:cxnSp>
        <p:nvCxnSpPr>
          <p:cNvPr id="6" name="直線單箭頭接點 5"/>
          <p:cNvCxnSpPr>
            <a:stCxn id="3" idx="0"/>
          </p:cNvCxnSpPr>
          <p:nvPr/>
        </p:nvCxnSpPr>
        <p:spPr>
          <a:xfrm flipV="1">
            <a:off x="7071231" y="4893208"/>
            <a:ext cx="664657" cy="76804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467544" y="5288340"/>
            <a:ext cx="51644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zh-HK" sz="2400" dirty="0" smtClean="0">
                <a:solidFill>
                  <a:srgbClr val="0000FF"/>
                </a:solidFill>
                <a:effectLst/>
                <a:latin typeface="FangSong" pitchFamily="49" charset="-122"/>
                <a:ea typeface="FangSong" pitchFamily="49" charset="-122"/>
              </a:rPr>
              <a:t>中國木結構體系歷來採用構架制的結構原理：以四根立柱，上加橫樑、豎枋而構成「間」，一般建築由奇數間構成</a:t>
            </a:r>
            <a:r>
              <a:rPr lang="zh-HK" altLang="en-US" sz="2400" dirty="0" smtClean="0">
                <a:solidFill>
                  <a:srgbClr val="0000FF"/>
                </a:solidFill>
                <a:latin typeface="FangSong" pitchFamily="49" charset="-122"/>
                <a:ea typeface="FangSong" pitchFamily="49" charset="-122"/>
              </a:rPr>
              <a:t>。</a:t>
            </a:r>
            <a:endParaRPr lang="zh-HK" altLang="en-US" sz="2400" dirty="0">
              <a:solidFill>
                <a:srgbClr val="0000FF"/>
              </a:solidFill>
              <a:latin typeface="FangSong" pitchFamily="49" charset="-122"/>
              <a:ea typeface="FangSong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611560" y="260648"/>
            <a:ext cx="8229600" cy="1139825"/>
          </a:xfrm>
        </p:spPr>
        <p:txBody>
          <a:bodyPr anchorCtr="0">
            <a:noAutofit/>
          </a:bodyPr>
          <a:lstStyle/>
          <a:p>
            <a:r>
              <a:rPr lang="zh-HK" altLang="en-US" sz="7200" b="1" i="1" dirty="0" smtClean="0">
                <a:solidFill>
                  <a:srgbClr val="00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多謝大家</a:t>
            </a:r>
            <a:r>
              <a:rPr lang="zh-HK" altLang="en-US" sz="7200" b="1" i="1" dirty="0">
                <a:solidFill>
                  <a:srgbClr val="00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觀賞！</a:t>
            </a:r>
            <a:r>
              <a:rPr lang="zh-HK" altLang="en-US" sz="3600" b="1" i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HK" altLang="en-US" sz="3600" b="1" i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HK" altLang="en-US" sz="3600" dirty="0"/>
          </a:p>
        </p:txBody>
      </p:sp>
      <p:pic>
        <p:nvPicPr>
          <p:cNvPr id="4" name="Picture 2" descr="C:\Users\方晴\Downloads\IMG-20150204-WA001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3384376" cy="5248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780928"/>
            <a:ext cx="4046850" cy="259228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7704" y="1990428"/>
            <a:ext cx="5307543" cy="14465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HK" altLang="en-US" sz="880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第一天</a:t>
            </a:r>
            <a:endParaRPr lang="zh-HK" altLang="en-US" sz="8800" dirty="0">
              <a:ln w="0"/>
              <a:solidFill>
                <a:srgbClr val="0000FF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2980249" cy="2237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 cstate="print"/>
          <a:srcRect t="262" r="-598" b="4294"/>
          <a:stretch/>
        </p:blipFill>
        <p:spPr>
          <a:xfrm>
            <a:off x="0" y="4077072"/>
            <a:ext cx="321839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395536" y="0"/>
            <a:ext cx="8352928" cy="1844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4400" dirty="0">
                <a:solidFill>
                  <a:srgbClr val="0000FF"/>
                </a:solidFill>
                <a:ea typeface="FangSong" panose="02010609060101010101" pitchFamily="49" charset="-122"/>
              </a:rPr>
              <a:t>到達廣州市後，第一站參觀</a:t>
            </a:r>
          </a:p>
          <a:p>
            <a:pPr algn="ctr">
              <a:spcBef>
                <a:spcPct val="50000"/>
              </a:spcBef>
            </a:pPr>
            <a:r>
              <a:rPr lang="zh-TW" altLang="en-US" sz="4400" b="1" u="sng" dirty="0">
                <a:solidFill>
                  <a:srgbClr val="0000FF"/>
                </a:solidFill>
                <a:ea typeface="FangSong" panose="02010609060101010101" pitchFamily="49" charset="-122"/>
              </a:rPr>
              <a:t>東山花園洋樓群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3131840" y="1844824"/>
            <a:ext cx="46805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800" dirty="0">
                <a:solidFill>
                  <a:srgbClr val="0000FF"/>
                </a:solidFill>
                <a:ea typeface="FangSong" panose="02010609060101010101" pitchFamily="49" charset="-122"/>
              </a:rPr>
              <a:t>羅馬式建築</a:t>
            </a:r>
          </a:p>
        </p:txBody>
      </p:sp>
      <p:sp>
        <p:nvSpPr>
          <p:cNvPr id="6" name="矩形 5"/>
          <p:cNvSpPr/>
          <p:nvPr/>
        </p:nvSpPr>
        <p:spPr>
          <a:xfrm>
            <a:off x="3131840" y="2276872"/>
            <a:ext cx="6012160" cy="41549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  <a:latin typeface="FangSong" pitchFamily="49" charset="-122"/>
                <a:ea typeface="FangSong" pitchFamily="49" charset="-122"/>
              </a:rPr>
              <a:t>	</a:t>
            </a:r>
            <a:r>
              <a:rPr lang="zh-TW" altLang="en-US" sz="2400" dirty="0">
                <a:solidFill>
                  <a:srgbClr val="0000FF"/>
                </a:solidFill>
                <a:latin typeface="FangSong" pitchFamily="49" charset="-122"/>
                <a:ea typeface="FangSong" pitchFamily="49" charset="-122"/>
              </a:rPr>
              <a:t>羅馬式</a:t>
            </a:r>
            <a:r>
              <a:rPr lang="zh-TW" altLang="en-US" sz="2400" dirty="0" smtClean="0">
                <a:solidFill>
                  <a:srgbClr val="0000FF"/>
                </a:solidFill>
                <a:latin typeface="FangSong" pitchFamily="49" charset="-122"/>
                <a:ea typeface="FangSong" pitchFamily="49" charset="-122"/>
              </a:rPr>
              <a:t>建築的一個普遍的特點是牆墩和柱子的交替出現。</a:t>
            </a:r>
          </a:p>
          <a:p>
            <a:r>
              <a:rPr lang="en-US" altLang="zh-TW" sz="2400" dirty="0" smtClean="0">
                <a:solidFill>
                  <a:srgbClr val="0000FF"/>
                </a:solidFill>
                <a:latin typeface="FangSong" pitchFamily="49" charset="-122"/>
                <a:ea typeface="FangSong" pitchFamily="49" charset="-122"/>
              </a:rPr>
              <a:t>	</a:t>
            </a:r>
            <a:r>
              <a:rPr lang="zh-TW" altLang="en-US" sz="2400" dirty="0" smtClean="0">
                <a:solidFill>
                  <a:srgbClr val="0000FF"/>
                </a:solidFill>
                <a:latin typeface="FangSong" pitchFamily="49" charset="-122"/>
                <a:ea typeface="FangSong" pitchFamily="49" charset="-122"/>
              </a:rPr>
              <a:t>這種交替最為簡單的形式是在每相鄰的牆墩中放置一根柱子，有時也會有兩到三根柱子的組合，在希爾德斯海姆聖米迦勒教堂中，</a:t>
            </a:r>
            <a:r>
              <a:rPr lang="en-US" altLang="zh-TW" sz="2400" dirty="0" smtClean="0">
                <a:solidFill>
                  <a:srgbClr val="0000FF"/>
                </a:solidFill>
                <a:latin typeface="FangSong" pitchFamily="49" charset="-122"/>
                <a:ea typeface="FangSong" pitchFamily="49" charset="-122"/>
              </a:rPr>
              <a:t>ABBA</a:t>
            </a:r>
            <a:r>
              <a:rPr lang="zh-TW" altLang="en-US" sz="2400" dirty="0" smtClean="0">
                <a:solidFill>
                  <a:srgbClr val="0000FF"/>
                </a:solidFill>
                <a:latin typeface="FangSong" pitchFamily="49" charset="-122"/>
                <a:ea typeface="FangSong" pitchFamily="49" charset="-122"/>
              </a:rPr>
              <a:t>的交替形式出現在正廳，而</a:t>
            </a:r>
            <a:r>
              <a:rPr lang="en-US" altLang="zh-TW" sz="2400" dirty="0" smtClean="0">
                <a:solidFill>
                  <a:srgbClr val="0000FF"/>
                </a:solidFill>
                <a:latin typeface="FangSong" pitchFamily="49" charset="-122"/>
                <a:ea typeface="FangSong" pitchFamily="49" charset="-122"/>
              </a:rPr>
              <a:t>ABA</a:t>
            </a:r>
            <a:r>
              <a:rPr lang="zh-TW" altLang="en-US" sz="2400" dirty="0" smtClean="0">
                <a:solidFill>
                  <a:srgbClr val="0000FF"/>
                </a:solidFill>
                <a:latin typeface="FangSong" pitchFamily="49" charset="-122"/>
                <a:ea typeface="FangSong" pitchFamily="49" charset="-122"/>
              </a:rPr>
              <a:t>則出現在翼廊。</a:t>
            </a:r>
          </a:p>
          <a:p>
            <a:r>
              <a:rPr lang="zh-TW" altLang="en-US" sz="2400" dirty="0" smtClean="0">
                <a:solidFill>
                  <a:srgbClr val="0000FF"/>
                </a:solidFill>
                <a:latin typeface="FangSong" pitchFamily="49" charset="-122"/>
                <a:ea typeface="FangSong" pitchFamily="49" charset="-122"/>
              </a:rPr>
              <a:t>。</a:t>
            </a:r>
          </a:p>
          <a:p>
            <a:r>
              <a:rPr lang="en-US" altLang="zh-TW" sz="2400" dirty="0" smtClean="0">
                <a:solidFill>
                  <a:srgbClr val="0000FF"/>
                </a:solidFill>
                <a:latin typeface="FangSong" pitchFamily="49" charset="-122"/>
                <a:ea typeface="FangSong" pitchFamily="49" charset="-122"/>
              </a:rPr>
              <a:t>	</a:t>
            </a:r>
            <a:r>
              <a:rPr lang="zh-TW" altLang="en-US" sz="2400" dirty="0" smtClean="0">
                <a:solidFill>
                  <a:srgbClr val="0000FF"/>
                </a:solidFill>
                <a:latin typeface="FangSong" pitchFamily="49" charset="-122"/>
                <a:ea typeface="FangSong" pitchFamily="49" charset="-122"/>
              </a:rPr>
              <a:t>其布置的更加複雜化往往來自於柱墩本身的複雜，此時交替出現的不是牆墩和柱子，而完全是不同形式的牆墩。</a:t>
            </a:r>
            <a:endParaRPr lang="zh-TW" altLang="en-US" sz="2400" dirty="0">
              <a:solidFill>
                <a:srgbClr val="0000FF"/>
              </a:solidFill>
              <a:latin typeface="FangSong" pitchFamily="49" charset="-122"/>
              <a:ea typeface="FangSong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下載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339679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1835150" y="765175"/>
            <a:ext cx="6121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4400" dirty="0">
                <a:solidFill>
                  <a:srgbClr val="0000FF"/>
                </a:solidFill>
                <a:ea typeface="FangSong" panose="02010609060101010101" pitchFamily="49" charset="-122"/>
              </a:rPr>
              <a:t>第二站參觀</a:t>
            </a:r>
            <a:r>
              <a:rPr lang="zh-TW" altLang="en-US" sz="4400" b="1" u="sng" dirty="0">
                <a:solidFill>
                  <a:srgbClr val="0000FF"/>
                </a:solidFill>
                <a:ea typeface="FangSong" panose="02010609060101010101" pitchFamily="49" charset="-122"/>
              </a:rPr>
              <a:t>沙面建築群</a:t>
            </a:r>
          </a:p>
        </p:txBody>
      </p:sp>
      <p:sp>
        <p:nvSpPr>
          <p:cNvPr id="7" name="矩形 6"/>
          <p:cNvSpPr/>
          <p:nvPr/>
        </p:nvSpPr>
        <p:spPr>
          <a:xfrm>
            <a:off x="3419872" y="1595021"/>
            <a:ext cx="5724128" cy="48936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2400" dirty="0" smtClean="0">
                <a:solidFill>
                  <a:srgbClr val="0000FF"/>
                </a:solidFill>
                <a:latin typeface="FangSong" pitchFamily="49" charset="-122"/>
                <a:ea typeface="FangSong" pitchFamily="49" charset="-122"/>
              </a:rPr>
              <a:t> 巴洛克建築的特徵包括：</a:t>
            </a:r>
          </a:p>
          <a:p>
            <a:pPr>
              <a:buFont typeface="Arial" pitchFamily="34" charset="0"/>
              <a:buChar char="•"/>
            </a:pPr>
            <a:r>
              <a:rPr lang="zh-TW" altLang="en-US" sz="2400" dirty="0" smtClean="0">
                <a:solidFill>
                  <a:srgbClr val="0000FF"/>
                </a:solidFill>
                <a:latin typeface="FangSong" pitchFamily="49" charset="-122"/>
                <a:ea typeface="FangSong" pitchFamily="49" charset="-122"/>
              </a:rPr>
              <a:t> 寬闊的、有時是圓形的中殿取代了狹長    的中殿</a:t>
            </a:r>
          </a:p>
          <a:p>
            <a:pPr>
              <a:buFont typeface="Arial" pitchFamily="34" charset="0"/>
              <a:buChar char="•"/>
            </a:pPr>
            <a:r>
              <a:rPr lang="zh-TW" altLang="en-US" sz="2400" dirty="0" smtClean="0">
                <a:solidFill>
                  <a:srgbClr val="0000FF"/>
                </a:solidFill>
                <a:latin typeface="FangSong" pitchFamily="49" charset="-122"/>
                <a:ea typeface="FangSong" pitchFamily="49" charset="-122"/>
              </a:rPr>
              <a:t>外部立面的顯著特點是通常有戲劇性的中央突出部分</a:t>
            </a:r>
          </a:p>
          <a:p>
            <a:pPr>
              <a:buFont typeface="Arial" pitchFamily="34" charset="0"/>
              <a:buChar char="•"/>
            </a:pPr>
            <a:r>
              <a:rPr lang="zh-TW" altLang="en-US" sz="2400" dirty="0" smtClean="0">
                <a:solidFill>
                  <a:srgbClr val="0000FF"/>
                </a:solidFill>
                <a:latin typeface="FangSong" pitchFamily="49" charset="-122"/>
                <a:ea typeface="FangSong" pitchFamily="49" charset="-122"/>
              </a:rPr>
              <a:t>內部通常只是繪畫與雕塑的框架（特別是後期巴洛克）</a:t>
            </a:r>
          </a:p>
          <a:p>
            <a:pPr>
              <a:buFont typeface="Arial" pitchFamily="34" charset="0"/>
              <a:buChar char="•"/>
            </a:pPr>
            <a:r>
              <a:rPr lang="zh-TW" altLang="en-US" sz="2400" dirty="0" smtClean="0">
                <a:solidFill>
                  <a:srgbClr val="0000FF"/>
                </a:solidFill>
                <a:latin typeface="FangSong" pitchFamily="49" charset="-122"/>
                <a:ea typeface="FangSong" pitchFamily="49" charset="-122"/>
              </a:rPr>
              <a:t>錯視畫法般的虛幻效果，繪畫與建築的  混合</a:t>
            </a:r>
          </a:p>
          <a:p>
            <a:pPr>
              <a:buFont typeface="Arial" pitchFamily="34" charset="0"/>
              <a:buChar char="•"/>
            </a:pPr>
            <a:r>
              <a:rPr lang="zh-TW" altLang="en-US" sz="2400" dirty="0" smtClean="0">
                <a:solidFill>
                  <a:srgbClr val="0000FF"/>
                </a:solidFill>
                <a:latin typeface="FangSong" pitchFamily="49" charset="-122"/>
                <a:ea typeface="FangSong" pitchFamily="49" charset="-122"/>
              </a:rPr>
              <a:t>在巴伐亞、捷克、波蘭和烏克蘭巴洛克，普遍存在梨狀穹頂</a:t>
            </a:r>
          </a:p>
          <a:p>
            <a:pPr>
              <a:buFont typeface="Arial" pitchFamily="34" charset="0"/>
              <a:buChar char="•"/>
            </a:pPr>
            <a:r>
              <a:rPr lang="zh-TW" altLang="en-US" sz="2400" dirty="0" smtClean="0">
                <a:solidFill>
                  <a:srgbClr val="0000FF"/>
                </a:solidFill>
                <a:latin typeface="FangSong" pitchFamily="49" charset="-122"/>
                <a:ea typeface="FangSong" pitchFamily="49" charset="-122"/>
              </a:rPr>
              <a:t>天主教國家的聖母柱和聖三柱，通常因黑死病結束時的感恩而興建</a:t>
            </a:r>
            <a:endParaRPr lang="zh-TW" altLang="en-US" sz="2400" dirty="0">
              <a:solidFill>
                <a:srgbClr val="0000FF"/>
              </a:solidFill>
              <a:latin typeface="FangSong" pitchFamily="49" charset="-122"/>
              <a:ea typeface="FangSong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4581128"/>
            <a:ext cx="3275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rgbClr val="0000FF"/>
                </a:solidFill>
                <a:latin typeface="FangSong" pitchFamily="49" charset="-122"/>
                <a:ea typeface="FangSong" pitchFamily="49" charset="-122"/>
              </a:rPr>
              <a:t>有巴洛克式、仿哥特式、券廊式、新古典式及中西合璧風格建築，是廣州最具異國情調的歐洲建築群體。 </a:t>
            </a:r>
            <a:endParaRPr lang="zh-TW" altLang="en-US" sz="2400" dirty="0">
              <a:solidFill>
                <a:srgbClr val="0000FF"/>
              </a:solidFill>
              <a:latin typeface="FangSong" pitchFamily="49" charset="-122"/>
              <a:ea typeface="FangSong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33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3335408" cy="4732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619672" y="0"/>
            <a:ext cx="6121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3600" dirty="0">
                <a:solidFill>
                  <a:srgbClr val="0000FF"/>
                </a:solidFill>
                <a:ea typeface="FangSong" panose="02010609060101010101" pitchFamily="49" charset="-122"/>
              </a:rPr>
              <a:t>第三站參觀</a:t>
            </a:r>
            <a:r>
              <a:rPr lang="zh-TW" altLang="en-US" sz="3600" b="1" u="sng" dirty="0">
                <a:solidFill>
                  <a:srgbClr val="0000FF"/>
                </a:solidFill>
                <a:ea typeface="FangSong" panose="02010609060101010101" pitchFamily="49" charset="-122"/>
              </a:rPr>
              <a:t>石室聖心大教堂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620688"/>
            <a:ext cx="3382962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 dirty="0" smtClean="0">
                <a:solidFill>
                  <a:srgbClr val="00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 </a:t>
            </a:r>
            <a:r>
              <a:rPr lang="zh-TW" altLang="en-US" sz="3200" u="sng" dirty="0" smtClean="0">
                <a:solidFill>
                  <a:srgbClr val="00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仿</a:t>
            </a:r>
            <a:r>
              <a:rPr lang="zh-TW" altLang="en-US" sz="3200" u="sng" dirty="0">
                <a:solidFill>
                  <a:srgbClr val="00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歌德式建築</a:t>
            </a:r>
          </a:p>
        </p:txBody>
      </p:sp>
      <p:sp>
        <p:nvSpPr>
          <p:cNvPr id="9" name="矩形 8"/>
          <p:cNvSpPr/>
          <p:nvPr/>
        </p:nvSpPr>
        <p:spPr>
          <a:xfrm>
            <a:off x="3635896" y="1196752"/>
            <a:ext cx="5508104" cy="52629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	</a:t>
            </a:r>
            <a:r>
              <a:rPr lang="zh-TW" altLang="en-US" sz="2800" dirty="0" smtClean="0">
                <a:solidFill>
                  <a:srgbClr val="00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由於教堂全部使用花崗石建成，而廣州並不出產花崗石，教堂用盡了當時開採出來的大麻石。由於教堂是用花崗石建築，故又名「石室」。</a:t>
            </a:r>
          </a:p>
          <a:p>
            <a:r>
              <a:rPr lang="en-US" altLang="zh-TW" sz="2800" dirty="0" smtClean="0">
                <a:solidFill>
                  <a:srgbClr val="00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	</a:t>
            </a:r>
            <a:r>
              <a:rPr lang="zh-TW" altLang="en-US" sz="2800" dirty="0" smtClean="0">
                <a:solidFill>
                  <a:srgbClr val="00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石室聖心教堂正面是一對巍峨高聳的雙尖石塔，西側石塔裝置時鐘，而東側石塔原本安放五個法國運來的銅響鐘</a:t>
            </a:r>
            <a:r>
              <a:rPr lang="en-US" altLang="zh-TW" sz="2800" dirty="0" smtClean="0">
                <a:solidFill>
                  <a:srgbClr val="00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,</a:t>
            </a:r>
            <a:r>
              <a:rPr lang="zh-TW" altLang="en-US" sz="2800" dirty="0" smtClean="0">
                <a:solidFill>
                  <a:srgbClr val="00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但塔內只剩下四個銅鐘；教堂內有尖形肋骨高叉的拱形穹窿；合掌式的花窗欞分布在正面大門上和四周牆壁</a:t>
            </a:r>
            <a:r>
              <a:rPr lang="zh-TW" altLang="en-US" sz="2400" dirty="0" smtClean="0">
                <a:solidFill>
                  <a:srgbClr val="00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。</a:t>
            </a:r>
            <a:endParaRPr lang="zh-TW" altLang="en-US" sz="2400" dirty="0">
              <a:solidFill>
                <a:srgbClr val="0000FF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1590" y="404664"/>
            <a:ext cx="88024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solidFill>
                  <a:srgbClr val="0000FF"/>
                </a:solidFill>
                <a:latin typeface="FangSong" pitchFamily="49" charset="-122"/>
                <a:ea typeface="FangSong" pitchFamily="49" charset="-122"/>
              </a:rPr>
              <a:t>哪為什麼它不是歌德式建築</a:t>
            </a:r>
            <a:r>
              <a:rPr lang="en-US" altLang="zh-TW" sz="3200" dirty="0" smtClean="0">
                <a:solidFill>
                  <a:srgbClr val="0000FF"/>
                </a:solidFill>
                <a:latin typeface="FangSong" pitchFamily="49" charset="-122"/>
                <a:ea typeface="FangSong" pitchFamily="49" charset="-122"/>
              </a:rPr>
              <a:t>,</a:t>
            </a:r>
            <a:r>
              <a:rPr lang="zh-TW" altLang="en-US" sz="3200" dirty="0" smtClean="0">
                <a:solidFill>
                  <a:srgbClr val="0000FF"/>
                </a:solidFill>
                <a:latin typeface="FangSong" pitchFamily="49" charset="-122"/>
                <a:ea typeface="FangSong" pitchFamily="49" charset="-122"/>
              </a:rPr>
              <a:t>而是仿歌德式建築</a:t>
            </a:r>
            <a:r>
              <a:rPr lang="en-US" altLang="zh-TW" sz="3200" dirty="0" smtClean="0">
                <a:solidFill>
                  <a:srgbClr val="0000FF"/>
                </a:solidFill>
                <a:latin typeface="FangSong" pitchFamily="49" charset="-122"/>
                <a:ea typeface="FangSong" pitchFamily="49" charset="-122"/>
              </a:rPr>
              <a:t>?</a:t>
            </a:r>
            <a:endParaRPr lang="zh-TW" altLang="en-US" sz="3200" dirty="0">
              <a:solidFill>
                <a:srgbClr val="0000FF"/>
              </a:solidFill>
              <a:latin typeface="FangSong" pitchFamily="49" charset="-122"/>
              <a:ea typeface="FangSong" pitchFamily="49" charset="-122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27584" y="1916832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00FF"/>
                </a:solidFill>
                <a:latin typeface="FangSong" pitchFamily="49" charset="-122"/>
                <a:ea typeface="FangSong" pitchFamily="49" charset="-122"/>
              </a:rPr>
              <a:t>原來教堂後半是由中國人建築的</a:t>
            </a:r>
            <a:r>
              <a:rPr lang="en-US" altLang="zh-TW" sz="3200" dirty="0" smtClean="0">
                <a:solidFill>
                  <a:srgbClr val="0000FF"/>
                </a:solidFill>
                <a:latin typeface="FangSong" pitchFamily="49" charset="-122"/>
                <a:ea typeface="FangSong" pitchFamily="49" charset="-122"/>
              </a:rPr>
              <a:t>,</a:t>
            </a:r>
            <a:r>
              <a:rPr lang="zh-TW" altLang="en-US" sz="3200" dirty="0" smtClean="0">
                <a:solidFill>
                  <a:srgbClr val="0000FF"/>
                </a:solidFill>
                <a:latin typeface="FangSong" pitchFamily="49" charset="-122"/>
                <a:ea typeface="FangSong" pitchFamily="49" charset="-122"/>
              </a:rPr>
              <a:t>因此建築風格偏為中式</a:t>
            </a:r>
            <a:r>
              <a:rPr lang="en-US" altLang="zh-TW" sz="3200" dirty="0" smtClean="0">
                <a:solidFill>
                  <a:srgbClr val="0000FF"/>
                </a:solidFill>
                <a:latin typeface="FangSong" pitchFamily="49" charset="-122"/>
                <a:ea typeface="FangSong" pitchFamily="49" charset="-122"/>
              </a:rPr>
              <a:t>,</a:t>
            </a:r>
            <a:r>
              <a:rPr lang="zh-TW" altLang="en-US" sz="3200" dirty="0" smtClean="0">
                <a:solidFill>
                  <a:srgbClr val="0000FF"/>
                </a:solidFill>
                <a:latin typeface="FangSong" pitchFamily="49" charset="-122"/>
                <a:ea typeface="FangSong" pitchFamily="49" charset="-122"/>
              </a:rPr>
              <a:t>而且教堂兩旁在兩頭獅頭。不是完全歌德式。</a:t>
            </a:r>
          </a:p>
        </p:txBody>
      </p:sp>
      <p:pic>
        <p:nvPicPr>
          <p:cNvPr id="5" name="圖片 4" descr="Shishiganzhujiao.jpg"/>
          <p:cNvPicPr>
            <a:picLocks noChangeAspect="1"/>
          </p:cNvPicPr>
          <p:nvPr/>
        </p:nvPicPr>
        <p:blipFill rotWithShape="1">
          <a:blip r:embed="rId2" cstate="print"/>
          <a:srcRect l="25698" t="25325" r="64246" b="53819"/>
          <a:stretch/>
        </p:blipFill>
        <p:spPr>
          <a:xfrm>
            <a:off x="3347864" y="4797152"/>
            <a:ext cx="936104" cy="1456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橢圓 5"/>
          <p:cNvSpPr/>
          <p:nvPr/>
        </p:nvSpPr>
        <p:spPr>
          <a:xfrm>
            <a:off x="3131840" y="5085184"/>
            <a:ext cx="1152128" cy="1296144"/>
          </a:xfrm>
          <a:prstGeom prst="ellipse">
            <a:avLst/>
          </a:prstGeom>
          <a:noFill/>
          <a:ln w="254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97324" y="2060848"/>
            <a:ext cx="525658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HK" altLang="en-US" sz="880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第二天</a:t>
            </a:r>
            <a:endParaRPr lang="zh-HK" altLang="en-US" sz="8800" dirty="0">
              <a:ln w="0"/>
              <a:solidFill>
                <a:srgbClr val="0000FF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15934_243a8d26502bc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916832"/>
            <a:ext cx="2771800" cy="1844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365104"/>
            <a:ext cx="2915816" cy="1751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4365104"/>
            <a:ext cx="2987824" cy="1799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57943" y="1988840"/>
            <a:ext cx="3086057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 descr="Guangzhou_Guangdong_Ziyi_Ju_Jiuzhi_2014.01.24_14-58-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8245" y="1918420"/>
            <a:ext cx="2700299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1331913" y="692150"/>
            <a:ext cx="6911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3600">
                <a:solidFill>
                  <a:srgbClr val="0000FF"/>
                </a:solidFill>
                <a:ea typeface="FangSong" panose="02010609060101010101" pitchFamily="49" charset="-122"/>
              </a:rPr>
              <a:t>第一站，參觀</a:t>
            </a:r>
            <a:r>
              <a:rPr lang="zh-TW" altLang="en-US" sz="3600" b="1" u="sng">
                <a:solidFill>
                  <a:srgbClr val="0000FF"/>
                </a:solidFill>
                <a:ea typeface="FangSong" panose="02010609060101010101" pitchFamily="49" charset="-122"/>
              </a:rPr>
              <a:t>廣州近代史博物館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6084168" y="1844824"/>
            <a:ext cx="2304256" cy="1008112"/>
          </a:xfrm>
          <a:prstGeom prst="rect">
            <a:avLst/>
          </a:prstGeom>
          <a:noFill/>
          <a:ln cmpd="thickThin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28684" name="矩形 14"/>
          <p:cNvSpPr>
            <a:spLocks noChangeArrowheads="1"/>
          </p:cNvSpPr>
          <p:nvPr/>
        </p:nvSpPr>
        <p:spPr bwMode="auto">
          <a:xfrm>
            <a:off x="6156176" y="1916832"/>
            <a:ext cx="22320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800" dirty="0">
                <a:solidFill>
                  <a:srgbClr val="0000FF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西方羅馬式建築風格</a:t>
            </a:r>
          </a:p>
        </p:txBody>
      </p:sp>
      <p:sp>
        <p:nvSpPr>
          <p:cNvPr id="8" name="矩形 7"/>
          <p:cNvSpPr/>
          <p:nvPr/>
        </p:nvSpPr>
        <p:spPr>
          <a:xfrm>
            <a:off x="1763688" y="4005064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solidFill>
                  <a:srgbClr val="0000FF"/>
                </a:solidFill>
                <a:latin typeface="FangSong" pitchFamily="49" charset="-122"/>
                <a:ea typeface="FangSong" pitchFamily="49" charset="-122"/>
              </a:rPr>
              <a:t>	</a:t>
            </a:r>
            <a:r>
              <a:rPr lang="zh-TW" altLang="en-US" sz="4000" dirty="0" smtClean="0">
                <a:solidFill>
                  <a:srgbClr val="0000FF"/>
                </a:solidFill>
                <a:latin typeface="FangSong" pitchFamily="49" charset="-122"/>
                <a:ea typeface="FangSong" pitchFamily="49" charset="-122"/>
              </a:rPr>
              <a:t>渦捲式</a:t>
            </a:r>
            <a:endParaRPr lang="zh-TW" altLang="en-US" sz="2400" dirty="0">
              <a:solidFill>
                <a:srgbClr val="0000FF"/>
              </a:solidFill>
              <a:latin typeface="FangSong" pitchFamily="49" charset="-122"/>
              <a:ea typeface="FangSong" pitchFamily="49" charset="-122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52736"/>
            <a:ext cx="2939819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橢圓 9"/>
          <p:cNvSpPr/>
          <p:nvPr/>
        </p:nvSpPr>
        <p:spPr>
          <a:xfrm>
            <a:off x="1691680" y="692696"/>
            <a:ext cx="2736304" cy="2736304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>
            <a:stCxn id="8" idx="0"/>
            <a:endCxn id="10" idx="4"/>
          </p:cNvCxnSpPr>
          <p:nvPr/>
        </p:nvCxnSpPr>
        <p:spPr>
          <a:xfrm flipH="1" flipV="1">
            <a:off x="3059832" y="3429000"/>
            <a:ext cx="360040" cy="57606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小水滴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TM04033925[[fn=小水滴]]</Template>
  <TotalTime>419</TotalTime>
  <Words>321</Words>
  <Application>Microsoft Office PowerPoint</Application>
  <PresentationFormat>如螢幕大小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11</vt:i4>
      </vt:variant>
    </vt:vector>
  </HeadingPairs>
  <TitlesOfParts>
    <vt:vector size="13" baseType="lpstr">
      <vt:lpstr>小水滴</vt:lpstr>
      <vt:lpstr>Curtain Call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多謝大家觀賞！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廣州的西式建築及其歷史文化</dc:title>
  <dc:creator>方晴</dc:creator>
  <cp:lastModifiedBy>user</cp:lastModifiedBy>
  <cp:revision>23</cp:revision>
  <dcterms:created xsi:type="dcterms:W3CDTF">2015-02-23T02:14:15Z</dcterms:created>
  <dcterms:modified xsi:type="dcterms:W3CDTF">2015-03-23T07:18:16Z</dcterms:modified>
</cp:coreProperties>
</file>