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7" r:id="rId10"/>
    <p:sldId id="277" r:id="rId11"/>
    <p:sldId id="266" r:id="rId12"/>
    <p:sldId id="268" r:id="rId13"/>
    <p:sldId id="27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662738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4660"/>
  </p:normalViewPr>
  <p:slideViewPr>
    <p:cSldViewPr>
      <p:cViewPr varScale="1">
        <p:scale>
          <a:sx n="67" d="100"/>
          <a:sy n="67" d="100"/>
        </p:scale>
        <p:origin x="-15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2305-3406-4AE7-9935-F1BBBE5B5186}" type="datetimeFigureOut">
              <a:rPr lang="zh-HK" altLang="en-US" smtClean="0"/>
              <a:t>20/3/2015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1" y="9428584"/>
            <a:ext cx="2887186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A175-0B86-4505-8479-46E9F6EBBBD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026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0303B2-93B8-48A6-BEF6-B63431CFF2A6}" type="datetimeFigureOut">
              <a:rPr lang="zh-TW" altLang="en-US" smtClean="0"/>
              <a:pPr/>
              <a:t>2015/3/20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D2AE70-E7EF-4369-8450-BEBDB4FACB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1604" y="3714752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tx1"/>
                </a:solidFill>
                <a:latin typeface="+mn-ea"/>
              </a:rPr>
              <a:t>五愛班：姚恩盈，石穎彤，郭穎，</a:t>
            </a:r>
            <a:endParaRPr lang="en-US" altLang="zh-CN" sz="3200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200" dirty="0" smtClean="0">
                <a:solidFill>
                  <a:schemeClr val="tx1"/>
                </a:solidFill>
                <a:latin typeface="+mn-ea"/>
              </a:rPr>
              <a:t>章斐雅，羅保</a:t>
            </a:r>
            <a:r>
              <a:rPr lang="zh-TW" altLang="en-US" sz="3200" dirty="0" smtClean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姸</a:t>
            </a:r>
            <a:endParaRPr lang="zh-TW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+mj-ea"/>
              </a:rPr>
              <a:t>廣州的西式建築及其歷史文化</a:t>
            </a:r>
            <a:endParaRPr lang="zh-TW" altLang="en-US" dirty="0">
              <a:latin typeface="+mj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772400" cy="6215106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券廊式建築</a:t>
            </a:r>
            <a:endParaRPr lang="en-US" altLang="zh-TW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endParaRPr lang="zh-TW" altLang="en-US" dirty="0" smtClean="0"/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功能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是</a:t>
            </a:r>
            <a:r>
              <a:rPr lang="zh-TW" altLang="en-US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遮風擋雨</a:t>
            </a:r>
            <a:endParaRPr lang="en-US" altLang="zh-TW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SimSun" pitchFamily="2" charset="-122"/>
                <a:ea typeface="SimSun" pitchFamily="2" charset="-122"/>
              </a:rPr>
              <a:t>2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）立面是</a:t>
            </a:r>
            <a:r>
              <a:rPr lang="zh-CN" altLang="en-US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拱廊组合</a:t>
            </a:r>
            <a:endParaRPr lang="en-US" altLang="zh-CN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SimSun" pitchFamily="2" charset="-122"/>
                <a:ea typeface="SimSun" pitchFamily="2" charset="-122"/>
              </a:rPr>
              <a:t>3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）建築特色比較</a:t>
            </a:r>
            <a:r>
              <a:rPr lang="zh-CN" altLang="en-US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簡單</a:t>
            </a:r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417" y="500042"/>
            <a:ext cx="5090583" cy="586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肘形接點 7"/>
          <p:cNvCxnSpPr/>
          <p:nvPr/>
        </p:nvCxnSpPr>
        <p:spPr>
          <a:xfrm>
            <a:off x="3571868" y="2357430"/>
            <a:ext cx="2500330" cy="235745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0"/>
            <a:ext cx="7572428" cy="107154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沙面建築群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——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羅馬柱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5" name="內容版面配置區 4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071546"/>
            <a:ext cx="6724021" cy="544645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07154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石室聖心大教堂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—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介紹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3371848" cy="483872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原為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兩廣總督葉名琛的官邸所在地。</a:t>
            </a:r>
            <a:endParaRPr lang="en-US" altLang="zh-TW" sz="96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在第二次鴉片戰爭，官邸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被佔領並燒光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，然後被改為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教堂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TW" sz="9600" dirty="0" smtClean="0">
              <a:latin typeface="SimSun" pitchFamily="2" charset="-122"/>
              <a:ea typeface="SimSun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9600" dirty="0" smtClean="0">
                <a:latin typeface="SimSun" pitchFamily="2" charset="-122"/>
                <a:ea typeface="SimSun" pitchFamily="2" charset="-122"/>
              </a:rPr>
              <a:t>由</a:t>
            </a:r>
            <a:r>
              <a:rPr lang="zh-CN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中國設計</a:t>
            </a:r>
            <a:r>
              <a:rPr lang="zh-CN" altLang="en-US" sz="9600" dirty="0" smtClean="0"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法國建造。</a:t>
            </a:r>
            <a:endParaRPr lang="en-US" altLang="zh-TW" sz="96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該教堂建於</a:t>
            </a:r>
            <a:r>
              <a:rPr lang="en-US" altLang="zh-TW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1863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年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，落成於</a:t>
            </a:r>
            <a:r>
              <a:rPr lang="en-US" altLang="zh-TW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1888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年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，歷時</a:t>
            </a:r>
            <a:r>
              <a:rPr lang="en-US" altLang="zh-TW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25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年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TW" sz="9600" dirty="0" smtClean="0">
              <a:latin typeface="SimSun" pitchFamily="2" charset="-122"/>
              <a:ea typeface="SimSun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教堂的全部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牆壁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和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柱子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都是用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花崗岩石</a:t>
            </a:r>
            <a:r>
              <a:rPr lang="zh-TW" altLang="en-US" sz="9600" dirty="0" smtClean="0">
                <a:latin typeface="SimSun" pitchFamily="2" charset="-122"/>
                <a:ea typeface="SimSun" pitchFamily="2" charset="-122"/>
              </a:rPr>
              <a:t>砌造，所以又稱之為</a:t>
            </a:r>
            <a:r>
              <a:rPr lang="zh-TW" altLang="en-US" sz="96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石室耶穌聖心堂、石室天主教堂。</a:t>
            </a:r>
            <a:endParaRPr lang="en-US" altLang="zh-TW" sz="96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 marL="285750" indent="-285750">
              <a:buNone/>
            </a:pPr>
            <a:endParaRPr lang="zh-HK" altLang="en-US" sz="9600" dirty="0" smtClean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357298"/>
            <a:ext cx="3084515" cy="424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09624" y="152400"/>
            <a:ext cx="7772400" cy="107154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857208"/>
            <a:ext cx="7929618" cy="600079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400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dirty="0" smtClean="0"/>
              <a:t>        </a:t>
            </a:r>
            <a:r>
              <a:rPr lang="zh-TW" altLang="en-US" dirty="0" smtClean="0">
                <a:solidFill>
                  <a:srgbClr val="7030A0"/>
                </a:solidFill>
              </a:rPr>
              <a:t>哥德式建築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的整體風格為高聳削瘦，以卓越的建築技藝表現了</a:t>
            </a:r>
            <a:r>
              <a:rPr lang="zh-TW" altLang="en-US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神秘、哀婉、崇高的強烈情感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，對後世其他藝術均有重大影響。</a:t>
            </a:r>
            <a:endParaRPr lang="en-US" altLang="zh-TW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   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zh-TW" altLang="en-US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哥德式建築的特徵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包括：</a:t>
            </a:r>
            <a:endParaRPr lang="en-US" altLang="zh-TW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SimSun" pitchFamily="2" charset="-122"/>
                <a:ea typeface="SimSun" pitchFamily="2" charset="-122"/>
              </a:rPr>
              <a:t>    1.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尖頂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SimSun" pitchFamily="2" charset="-122"/>
                <a:ea typeface="SimSun" pitchFamily="2" charset="-122"/>
              </a:rPr>
              <a:t>    2.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花窗玻璃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SimSun" pitchFamily="2" charset="-122"/>
                <a:ea typeface="SimSun" pitchFamily="2" charset="-122"/>
              </a:rPr>
              <a:t>    3.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多束柱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SimSun" pitchFamily="2" charset="-122"/>
                <a:ea typeface="SimSun" pitchFamily="2" charset="-122"/>
              </a:rPr>
              <a:t>    4.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窄門窗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endParaRPr lang="en-US" altLang="zh-TW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571744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928662" y="50004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YouYuan"/>
              </a:rPr>
              <a:t>石室聖心大教堂</a:t>
            </a:r>
            <a:r>
              <a:rPr lang="en-US" altLang="zh-CN" sz="4000" dirty="0" smtClean="0">
                <a:latin typeface="YouYuan"/>
              </a:rPr>
              <a:t>—</a:t>
            </a:r>
            <a:r>
              <a:rPr lang="zh-CN" altLang="en-US" sz="4000" dirty="0" smtClean="0">
                <a:latin typeface="YouYuan"/>
              </a:rPr>
              <a:t>哥德式風格</a:t>
            </a:r>
            <a:endParaRPr lang="zh-TW" altLang="en-US" sz="4000" dirty="0">
              <a:latin typeface="YouYuan"/>
            </a:endParaRPr>
          </a:p>
        </p:txBody>
      </p:sp>
      <p:cxnSp>
        <p:nvCxnSpPr>
          <p:cNvPr id="16" name="肘形接點 15"/>
          <p:cNvCxnSpPr/>
          <p:nvPr/>
        </p:nvCxnSpPr>
        <p:spPr>
          <a:xfrm>
            <a:off x="3071802" y="4214818"/>
            <a:ext cx="3357586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572008"/>
            <a:ext cx="2919971" cy="1943108"/>
          </a:xfrm>
          <a:prstGeom prst="rect">
            <a:avLst/>
          </a:prstGeom>
        </p:spPr>
      </p:pic>
      <p:cxnSp>
        <p:nvCxnSpPr>
          <p:cNvPr id="20" name="肘形接點 19"/>
          <p:cNvCxnSpPr/>
          <p:nvPr/>
        </p:nvCxnSpPr>
        <p:spPr>
          <a:xfrm>
            <a:off x="2786050" y="4786322"/>
            <a:ext cx="714380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中山紀念堂</a:t>
            </a:r>
            <a:endParaRPr lang="zh-TW" altLang="en-US" dirty="0">
              <a:solidFill>
                <a:schemeClr val="tx1"/>
              </a:solidFill>
              <a:latin typeface="YouYu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HK" altLang="en-US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是在</a:t>
            </a:r>
            <a:r>
              <a:rPr lang="en-US" altLang="zh-HK" sz="28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1926</a:t>
            </a:r>
            <a:r>
              <a:rPr lang="zh-HK" altLang="en-US" sz="28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年設計</a:t>
            </a:r>
            <a:r>
              <a:rPr lang="zh-HK" altLang="en-US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的，設計時</a:t>
            </a:r>
            <a:r>
              <a:rPr lang="zh-HK" altLang="en-US" sz="28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不允許用皇帝的屋頂</a:t>
            </a:r>
            <a:r>
              <a:rPr lang="zh-HK" altLang="en-US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來建造中山紀念堂，因為孫中山先生是</a:t>
            </a:r>
            <a:r>
              <a:rPr lang="zh-HK" altLang="en-US" sz="28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反帝國</a:t>
            </a:r>
            <a:r>
              <a:rPr lang="zh-HK" altLang="en-US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的人。</a:t>
            </a:r>
            <a:endParaRPr lang="en-US" altLang="zh-HK" sz="28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HK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在設計時有</a:t>
            </a:r>
            <a:r>
              <a:rPr lang="zh-HK" altLang="en-US" sz="280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三個要求</a:t>
            </a: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HK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zh-HK" altLang="en-US" sz="280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足夠的座位</a:t>
            </a: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HK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現時</a:t>
            </a: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5000</a:t>
            </a:r>
            <a:r>
              <a:rPr lang="zh-CN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座位</a:t>
            </a: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</a:t>
            </a:r>
            <a:r>
              <a:rPr lang="zh-HK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做到</a:t>
            </a:r>
            <a:r>
              <a:rPr lang="zh-HK" altLang="en-US" sz="280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隔音效果</a:t>
            </a:r>
            <a:endParaRPr lang="en-US" altLang="zh-HK" sz="280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HK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可以體驗孫中山先生的</a:t>
            </a:r>
            <a:r>
              <a:rPr lang="zh-HK" altLang="en-US" sz="280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生平</a:t>
            </a:r>
            <a:endParaRPr lang="en-US" altLang="zh-HK" sz="2800" dirty="0" smtClean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HK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台上有孫中山先生的</a:t>
            </a:r>
            <a:r>
              <a:rPr lang="zh-CN" altLang="en-US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遺囑</a:t>
            </a:r>
            <a:r>
              <a:rPr lang="en-US" altLang="zh-HK" sz="2800" dirty="0" smtClean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altLang="zh-HK" sz="28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214818"/>
            <a:ext cx="1643074" cy="2458525"/>
          </a:xfrm>
          <a:prstGeom prst="rect">
            <a:avLst/>
          </a:prstGeom>
        </p:spPr>
      </p:pic>
      <p:pic>
        <p:nvPicPr>
          <p:cNvPr id="5" name="圖片 4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428868"/>
            <a:ext cx="2428892" cy="181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8064896" cy="6264696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HK" altLang="en-US" sz="32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內部的大會堂</a:t>
            </a:r>
          </a:p>
          <a:p>
            <a:endParaRPr lang="zh-TW" altLang="en-US" dirty="0" smtClean="0"/>
          </a:p>
          <a:p>
            <a:r>
              <a:rPr lang="zh-TW" altLang="en-US" sz="2800" dirty="0" smtClean="0">
                <a:latin typeface="SimSun" pitchFamily="2" charset="-122"/>
                <a:ea typeface="SimSun" pitchFamily="2" charset="-122"/>
              </a:rPr>
              <a:t>拜占庭式</a:t>
            </a:r>
          </a:p>
          <a:p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altLang="zh-TW" dirty="0" smtClean="0"/>
              <a:t>                                                                      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pPr>
              <a:buNone/>
            </a:pPr>
            <a:endParaRPr lang="zh-TW" altLang="en-US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3382963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286124"/>
            <a:ext cx="2371550" cy="31640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5720" y="364331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HK" altLang="en-US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中山紀念堂外放置了一個孫中山銅像，整個銅像</a:t>
            </a:r>
            <a:r>
              <a:rPr lang="en-US" altLang="zh-HK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16</a:t>
            </a:r>
            <a:r>
              <a:rPr lang="zh-HK" altLang="en-US" sz="28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米高。</a:t>
            </a:r>
          </a:p>
        </p:txBody>
      </p:sp>
      <p:sp>
        <p:nvSpPr>
          <p:cNvPr id="9" name="矩形 8"/>
          <p:cNvSpPr/>
          <p:nvPr/>
        </p:nvSpPr>
        <p:spPr>
          <a:xfrm>
            <a:off x="4357686" y="1142984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 smtClean="0"/>
          </a:p>
          <a:p>
            <a:endParaRPr lang="zh-TW" altLang="en-US" dirty="0" smtClean="0"/>
          </a:p>
          <a:p>
            <a:r>
              <a:rPr lang="zh-TW" altLang="en-US" sz="3200" dirty="0" smtClean="0">
                <a:latin typeface="SimSun" pitchFamily="2" charset="-122"/>
                <a:ea typeface="SimSun" pitchFamily="2" charset="-122"/>
              </a:rPr>
              <a:t>拜占庭式建築當中的穹窿頂風格</a:t>
            </a:r>
          </a:p>
        </p:txBody>
      </p:sp>
      <p:cxnSp>
        <p:nvCxnSpPr>
          <p:cNvPr id="13" name="肘形接點 12"/>
          <p:cNvCxnSpPr>
            <a:stCxn id="9" idx="1"/>
          </p:cNvCxnSpPr>
          <p:nvPr/>
        </p:nvCxnSpPr>
        <p:spPr>
          <a:xfrm rot="10800000">
            <a:off x="2714612" y="1500174"/>
            <a:ext cx="1643074" cy="45841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YouYuan"/>
                <a:ea typeface="SimSun" panose="02010600030101010101" pitchFamily="2" charset="-122"/>
              </a:rPr>
              <a:t>廣州近代史</a:t>
            </a:r>
            <a:r>
              <a:rPr lang="zh-TW" altLang="en-US" dirty="0" smtClean="0">
                <a:solidFill>
                  <a:schemeClr val="tx1"/>
                </a:solidFill>
                <a:latin typeface="YouYuan"/>
                <a:ea typeface="SimSun" panose="02010600030101010101" pitchFamily="2" charset="-122"/>
              </a:rPr>
              <a:t>博物館</a:t>
            </a:r>
            <a:r>
              <a:rPr lang="en-US" altLang="zh-CN" dirty="0" smtClean="0">
                <a:solidFill>
                  <a:schemeClr val="tx1"/>
                </a:solidFill>
                <a:latin typeface="YouYuan"/>
                <a:ea typeface="SimSun" panose="02010600030101010101" pitchFamily="2" charset="-122"/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  <a:latin typeface="YouYuan"/>
                <a:ea typeface="SimSun" panose="02010600030101010101" pitchFamily="2" charset="-122"/>
              </a:rPr>
              <a:t>歷史</a:t>
            </a:r>
            <a:endParaRPr lang="zh-TW" altLang="en-US" dirty="0">
              <a:solidFill>
                <a:schemeClr val="tx1"/>
              </a:solidFill>
              <a:latin typeface="YouYuan"/>
              <a:ea typeface="SimSun" panose="02010600030101010101" pitchFamily="2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429684" cy="5143536"/>
          </a:xfrm>
        </p:spPr>
        <p:txBody>
          <a:bodyPr>
            <a:normAutofit fontScale="25000" lnSpcReduction="20000"/>
          </a:bodyPr>
          <a:lstStyle/>
          <a:p>
            <a:pPr marL="304800" indent="406400">
              <a:lnSpc>
                <a:spcPts val="2000"/>
              </a:lnSpc>
              <a:spcAft>
                <a:spcPts val="0"/>
              </a:spcAft>
              <a:buNone/>
            </a:pPr>
            <a:endParaRPr lang="zh-TW" altLang="zh-HK" sz="4100" kern="100" dirty="0" smtClean="0">
              <a:latin typeface="Times New Roman"/>
            </a:endParaRPr>
          </a:p>
          <a:p>
            <a:pPr marL="304800" indent="406400">
              <a:lnSpc>
                <a:spcPts val="2000"/>
              </a:lnSpc>
              <a:buNone/>
            </a:pP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廣州近代史博物館是以</a:t>
            </a:r>
            <a:r>
              <a:rPr lang="zh-TW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原廣東省諮議局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而改建的</a:t>
            </a:r>
            <a:endParaRPr lang="en-US" altLang="zh-TW" sz="11200" kern="1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</a:endParaRPr>
          </a:p>
          <a:p>
            <a:pPr marL="304800" indent="406400">
              <a:lnSpc>
                <a:spcPts val="2000"/>
              </a:lnSpc>
              <a:buNone/>
            </a:pPr>
            <a:endParaRPr lang="en-US" altLang="zh-TW" sz="11200" kern="1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</a:endParaRPr>
          </a:p>
          <a:p>
            <a:pPr marL="304800" indent="406400">
              <a:lnSpc>
                <a:spcPts val="2000"/>
              </a:lnSpc>
              <a:buNone/>
            </a:pP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展館。</a:t>
            </a:r>
            <a:r>
              <a:rPr lang="en-US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Times New Roman"/>
              </a:rPr>
              <a:t>1911年11月9日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，廣東各界代表在該處宣</a:t>
            </a:r>
            <a:endParaRPr lang="en-US" altLang="zh-TW" sz="11200" kern="1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</a:endParaRPr>
          </a:p>
          <a:p>
            <a:pPr marL="304800" indent="406400">
              <a:lnSpc>
                <a:spcPts val="2000"/>
              </a:lnSpc>
              <a:buNone/>
            </a:pPr>
            <a:endParaRPr lang="en-US" altLang="zh-TW" sz="11200" kern="100" dirty="0" smtClean="0">
              <a:solidFill>
                <a:srgbClr val="000000"/>
              </a:solidFill>
              <a:latin typeface="SimSun" pitchFamily="2" charset="-122"/>
              <a:ea typeface="SimSun" pitchFamily="2" charset="-122"/>
              <a:cs typeface="Arial"/>
            </a:endParaRPr>
          </a:p>
          <a:p>
            <a:pPr marL="304800" indent="406400">
              <a:lnSpc>
                <a:spcPts val="2000"/>
              </a:lnSpc>
              <a:buNone/>
            </a:pP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佈廣東脫離</a:t>
            </a:r>
            <a:r>
              <a:rPr lang="zh-CN" altLang="en-US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Times New Roman"/>
              </a:rPr>
              <a:t>清政府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獨立，並成立</a:t>
            </a:r>
            <a:r>
              <a:rPr lang="zh-TW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都督府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，</a:t>
            </a:r>
            <a:r>
              <a:rPr lang="en-US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Times New Roman"/>
              </a:rPr>
              <a:t>胡</a:t>
            </a:r>
            <a:r>
              <a:rPr lang="zh-CN" altLang="en-US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Times New Roman"/>
              </a:rPr>
              <a:t>漢民 </a:t>
            </a:r>
            <a:endParaRPr lang="en-US" altLang="zh-CN" sz="11200" kern="1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 marL="304800" indent="406400">
              <a:lnSpc>
                <a:spcPts val="2000"/>
              </a:lnSpc>
              <a:buNone/>
            </a:pPr>
            <a:endParaRPr lang="en-US" altLang="zh-TW" sz="11200" kern="1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  <a:cs typeface="Times New Roman"/>
            </a:endParaRPr>
          </a:p>
          <a:p>
            <a:pPr marL="304800" indent="406400">
              <a:lnSpc>
                <a:spcPts val="2000"/>
              </a:lnSpc>
              <a:buNone/>
            </a:pPr>
            <a:r>
              <a:rPr lang="zh-TW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為都督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。</a:t>
            </a:r>
            <a:r>
              <a:rPr lang="en-US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Times New Roman"/>
              </a:rPr>
              <a:t>1921年</a:t>
            </a:r>
            <a:r>
              <a:rPr lang="en-US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5</a:t>
            </a:r>
            <a:r>
              <a:rPr lang="zh-TW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月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，</a:t>
            </a:r>
            <a:r>
              <a:rPr lang="zh-CN" altLang="en-US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Times New Roman"/>
              </a:rPr>
              <a:t>孫中山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在此宣誓就任</a:t>
            </a:r>
            <a:r>
              <a:rPr lang="zh-TW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中華</a:t>
            </a:r>
            <a:r>
              <a:rPr lang="en-US" altLang="zh-TW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 </a:t>
            </a:r>
          </a:p>
          <a:p>
            <a:pPr marL="304800" indent="406400">
              <a:lnSpc>
                <a:spcPts val="2000"/>
              </a:lnSpc>
              <a:buNone/>
            </a:pPr>
            <a:endParaRPr lang="en-US" altLang="zh-TW" sz="11200" kern="1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  <a:cs typeface="Arial"/>
            </a:endParaRPr>
          </a:p>
          <a:p>
            <a:pPr marL="304800" indent="406400">
              <a:lnSpc>
                <a:spcPts val="2000"/>
              </a:lnSpc>
              <a:buNone/>
            </a:pPr>
            <a:r>
              <a:rPr lang="zh-TW" altLang="zh-HK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Arial"/>
              </a:rPr>
              <a:t>民國</a:t>
            </a:r>
            <a:r>
              <a:rPr lang="zh-CN" altLang="en-US" sz="11200" kern="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  <a:cs typeface="Times New Roman"/>
              </a:rPr>
              <a:t>非常大總統</a:t>
            </a:r>
            <a:r>
              <a:rPr lang="zh-TW" altLang="zh-HK" sz="11200" kern="100" dirty="0" smtClean="0">
                <a:solidFill>
                  <a:srgbClr val="000000"/>
                </a:solidFill>
                <a:latin typeface="SimSun" pitchFamily="2" charset="-122"/>
                <a:ea typeface="SimSun" pitchFamily="2" charset="-122"/>
                <a:cs typeface="Arial"/>
              </a:rPr>
              <a:t>。</a:t>
            </a:r>
            <a:endParaRPr lang="zh-TW" altLang="zh-HK" sz="11200" kern="100" dirty="0" smtClean="0">
              <a:latin typeface="SimSun" pitchFamily="2" charset="-122"/>
              <a:ea typeface="SimSun" pitchFamily="2" charset="-122"/>
            </a:endParaRPr>
          </a:p>
          <a:p>
            <a:pPr marL="0" lvl="0" indent="711200" algn="just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zh-HK" sz="2000" kern="100" dirty="0" smtClean="0">
                <a:solidFill>
                  <a:prstClr val="black"/>
                </a:solidFill>
                <a:latin typeface="Times New Roman"/>
                <a:ea typeface="微軟正黑體"/>
              </a:rPr>
              <a:t>。</a:t>
            </a:r>
            <a:r>
              <a:rPr lang="en-US" altLang="zh-HK" sz="2000" kern="100" dirty="0">
                <a:solidFill>
                  <a:prstClr val="black"/>
                </a:solidFill>
                <a:latin typeface="Times New Roman"/>
                <a:ea typeface="微軟正黑體"/>
              </a:rPr>
              <a:t/>
            </a:r>
            <a:br>
              <a:rPr lang="en-US" altLang="zh-HK" sz="2000" kern="100" dirty="0">
                <a:solidFill>
                  <a:prstClr val="black"/>
                </a:solidFill>
                <a:latin typeface="Times New Roman"/>
                <a:ea typeface="微軟正黑體"/>
              </a:rPr>
            </a:br>
            <a:r>
              <a:rPr lang="en-US" altLang="zh-HK" sz="2000" kern="100" dirty="0">
                <a:solidFill>
                  <a:prstClr val="black"/>
                </a:solidFill>
                <a:latin typeface="Times New Roman"/>
                <a:ea typeface="微軟正黑體"/>
              </a:rPr>
              <a:t> </a:t>
            </a:r>
            <a:r>
              <a:rPr lang="en-US" altLang="zh-HK" sz="2000" kern="100" dirty="0" smtClean="0">
                <a:solidFill>
                  <a:prstClr val="black"/>
                </a:solidFill>
                <a:latin typeface="Times New Roman"/>
                <a:ea typeface="微軟正黑體"/>
              </a:rPr>
              <a:t>                                        </a:t>
            </a:r>
            <a:r>
              <a:rPr lang="en-US" altLang="zh-HK" sz="8400" kern="100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  <a:t/>
            </a:r>
            <a:br>
              <a:rPr lang="en-US" altLang="zh-HK" sz="8400" kern="100" dirty="0" smtClean="0">
                <a:solidFill>
                  <a:prstClr val="black"/>
                </a:solidFill>
                <a:latin typeface="SimSun" pitchFamily="2" charset="-122"/>
                <a:ea typeface="SimSun" pitchFamily="2" charset="-122"/>
              </a:rPr>
            </a:br>
            <a:endParaRPr lang="zh-TW" altLang="zh-HK" sz="8400" kern="100" dirty="0" smtClean="0">
              <a:solidFill>
                <a:prstClr val="black"/>
              </a:solidFill>
              <a:latin typeface="SimSun" pitchFamily="2" charset="-122"/>
              <a:ea typeface="SimSun" pitchFamily="2" charset="-122"/>
            </a:endParaRPr>
          </a:p>
          <a:p>
            <a:pPr lvl="0" indent="304800" algn="just">
              <a:lnSpc>
                <a:spcPts val="2000"/>
              </a:lnSpc>
              <a:buNone/>
            </a:pPr>
            <a:endParaRPr lang="en-US" altLang="zh-TW" sz="8000" kern="100" dirty="0" smtClean="0">
              <a:solidFill>
                <a:prstClr val="black"/>
              </a:solidFill>
              <a:latin typeface="Times New Roman"/>
              <a:ea typeface="微軟正黑體"/>
            </a:endParaRPr>
          </a:p>
          <a:p>
            <a:pPr lvl="0" indent="304800">
              <a:lnSpc>
                <a:spcPts val="2000"/>
              </a:lnSpc>
              <a:buNone/>
            </a:pPr>
            <a:r>
              <a:rPr lang="en-US" altLang="zh-HK" sz="2900" kern="100" dirty="0" smtClean="0">
                <a:solidFill>
                  <a:prstClr val="black"/>
                </a:solidFill>
                <a:latin typeface="Times New Roman"/>
                <a:ea typeface="微軟正黑體"/>
              </a:rPr>
              <a:t/>
            </a:r>
            <a:br>
              <a:rPr lang="en-US" altLang="zh-HK" sz="2900" kern="100" dirty="0" smtClean="0">
                <a:solidFill>
                  <a:prstClr val="black"/>
                </a:solidFill>
                <a:latin typeface="Times New Roman"/>
                <a:ea typeface="微軟正黑體"/>
              </a:rPr>
            </a:br>
            <a:endParaRPr lang="zh-TW" altLang="zh-HK" sz="2900" kern="100" dirty="0" smtClean="0">
              <a:solidFill>
                <a:prstClr val="black"/>
              </a:solidFill>
              <a:latin typeface="Times New Roman"/>
            </a:endParaRPr>
          </a:p>
          <a:p>
            <a:endParaRPr lang="zh-TW" altLang="en-US" dirty="0"/>
          </a:p>
        </p:txBody>
      </p:sp>
      <p:pic>
        <p:nvPicPr>
          <p:cNvPr id="4" name="圖片 3" descr="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143380"/>
            <a:ext cx="1659759" cy="242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YouYuan"/>
                <a:ea typeface="SimSun" panose="02010600030101010101" pitchFamily="2" charset="-122"/>
              </a:rPr>
              <a:t>廣州近代史博物館</a:t>
            </a:r>
            <a:endParaRPr lang="zh-TW" altLang="en-US" dirty="0">
              <a:solidFill>
                <a:schemeClr val="tx1"/>
              </a:solidFill>
              <a:latin typeface="YouYuan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95910"/>
          </a:xfrm>
        </p:spPr>
        <p:txBody>
          <a:bodyPr>
            <a:noAutofit/>
          </a:bodyPr>
          <a:lstStyle/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zh-HK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仿古羅馬式</a:t>
            </a:r>
            <a:r>
              <a:rPr lang="zh-TW" altLang="zh-HK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議會建築</a:t>
            </a: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04800" lvl="0" indent="406400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zh-HK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大門為</a:t>
            </a:r>
            <a:r>
              <a:rPr lang="zh-TW" altLang="zh-HK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弧形門廊</a:t>
            </a:r>
            <a:endParaRPr lang="en-US" altLang="zh-TW" sz="2400" kern="100" dirty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04800" lvl="0" indent="406400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zh-HK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整體建築結構為</a:t>
            </a:r>
            <a:r>
              <a:rPr lang="zh-TW" altLang="zh-HK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鋼樑柱磚木結構</a:t>
            </a:r>
            <a:endParaRPr lang="en-US" altLang="zh-TW" sz="2400" kern="100" dirty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zh-HK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現為</a:t>
            </a:r>
            <a:r>
              <a:rPr lang="zh-TW" altLang="zh-HK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全國重點文物保育單位</a:t>
            </a:r>
            <a:endParaRPr lang="en-US" altLang="zh-TW" sz="2400" kern="100" dirty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是</a:t>
            </a:r>
            <a:r>
              <a:rPr lang="zh-TW" altLang="en-US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咨議局舊址</a:t>
            </a:r>
            <a:endParaRPr lang="en-US" altLang="zh-TW" sz="2400" kern="100" dirty="0">
              <a:solidFill>
                <a:srgbClr val="7030A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</a:t>
            </a:r>
            <a:r>
              <a:rPr lang="zh-TW" altLang="en-US" sz="2400" kern="10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古典主義</a:t>
            </a:r>
            <a:r>
              <a:rPr lang="zh-CN" altLang="en-US" sz="2400" kern="1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風格</a:t>
            </a:r>
            <a:endParaRPr lang="en-US" altLang="zh-TW" sz="2400" kern="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zh-TW" altLang="en-US" sz="2400" kern="100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四條愛奧尼克式的柱</a:t>
            </a:r>
            <a:r>
              <a:rPr lang="en-US" altLang="zh-TW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在正門</a:t>
            </a:r>
            <a:r>
              <a:rPr lang="en-US" altLang="zh-TW" sz="2400" kern="100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62000" lvl="0" indent="-457200">
              <a:lnSpc>
                <a:spcPts val="2000"/>
              </a:lnSpc>
              <a:spcBef>
                <a:spcPts val="0"/>
              </a:spcBef>
              <a:buClrTx/>
              <a:buSzTx/>
              <a:buNone/>
            </a:pPr>
            <a:endParaRPr lang="en-US" altLang="zh-TW" sz="2400" kern="100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zh-TW" altLang="en-US" sz="2400" dirty="0"/>
          </a:p>
        </p:txBody>
      </p:sp>
      <p:pic>
        <p:nvPicPr>
          <p:cNvPr id="4" name="圖片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286256"/>
            <a:ext cx="2657494" cy="2214578"/>
          </a:xfrm>
          <a:prstGeom prst="rect">
            <a:avLst/>
          </a:prstGeom>
        </p:spPr>
      </p:pic>
      <p:pic>
        <p:nvPicPr>
          <p:cNvPr id="5" name="圖片 4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71448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組員感想：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zh-CN" altLang="en-US" sz="3700" dirty="0" smtClean="0">
                <a:solidFill>
                  <a:srgbClr val="7030A0"/>
                </a:solidFill>
              </a:rPr>
              <a:t>郭穎： 在這次的交流活動中，我學習到很多關於廣</a:t>
            </a:r>
            <a:endParaRPr lang="en-US" altLang="zh-CN" sz="37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CN" altLang="en-US" sz="3700" dirty="0" smtClean="0">
                <a:solidFill>
                  <a:srgbClr val="7030A0"/>
                </a:solidFill>
              </a:rPr>
              <a:t>州西式建築的知識，例如：建築風格，歷史等等。</a:t>
            </a:r>
            <a:endParaRPr lang="en-US" altLang="zh-CN" sz="37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CN" altLang="en-US" sz="3700" dirty="0" smtClean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還令我學習到和他人相處的技巧。</a:t>
            </a:r>
            <a:endParaRPr lang="en-US" altLang="zh-CN" sz="37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altLang="zh-CN" sz="3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zh-CN" altLang="en-US" sz="3700" dirty="0" smtClean="0">
                <a:solidFill>
                  <a:srgbClr val="FF6600"/>
                </a:solidFill>
              </a:rPr>
              <a:t>石穎彤：</a:t>
            </a:r>
            <a:r>
              <a:rPr lang="zh-TW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這次的交流團不但讓我學會了一些西式建</a:t>
            </a:r>
            <a:endParaRPr lang="en-US" altLang="zh-TW" sz="3700" dirty="0" smtClean="0">
              <a:solidFill>
                <a:srgbClr val="FF660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築</a:t>
            </a:r>
            <a:r>
              <a:rPr lang="zh-CN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，還讓</a:t>
            </a:r>
            <a:r>
              <a:rPr lang="zh-TW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我學習做到團隊精神。雖然這次交流團</a:t>
            </a:r>
            <a:r>
              <a:rPr lang="zh-CN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有</a:t>
            </a:r>
            <a:endParaRPr lang="en-US" altLang="zh-CN" sz="3700" dirty="0" smtClean="0">
              <a:solidFill>
                <a:srgbClr val="FF660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很多困難，但是我們都全力以赴，希望能做到最好</a:t>
            </a:r>
            <a:r>
              <a:rPr lang="zh-CN" altLang="en-US" sz="3700" dirty="0" smtClean="0">
                <a:solidFill>
                  <a:srgbClr val="FF6600"/>
                </a:solidFill>
                <a:latin typeface="SimSun" pitchFamily="2" charset="-122"/>
                <a:ea typeface="SimSun" pitchFamily="2" charset="-122"/>
              </a:rPr>
              <a:t>。</a:t>
            </a:r>
            <a:endParaRPr lang="zh-TW" altLang="en-US" sz="3700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zh-CN" altLang="en-US" sz="3700" dirty="0" smtClean="0">
                <a:solidFill>
                  <a:srgbClr val="3333CC"/>
                </a:solidFill>
              </a:rPr>
              <a:t>姚恩盈：在這次廣州</a:t>
            </a:r>
            <a:r>
              <a:rPr lang="zh-TW" altLang="en-US" sz="3700" dirty="0" smtClean="0">
                <a:solidFill>
                  <a:srgbClr val="3333CC"/>
                </a:solidFill>
                <a:latin typeface="SimSun" pitchFamily="2" charset="-122"/>
                <a:ea typeface="SimSun" pitchFamily="2" charset="-122"/>
              </a:rPr>
              <a:t>交流團</a:t>
            </a:r>
            <a:r>
              <a:rPr lang="zh-CN" altLang="en-US" sz="3700" dirty="0" smtClean="0">
                <a:solidFill>
                  <a:srgbClr val="3333CC"/>
                </a:solidFill>
                <a:latin typeface="SimSun" pitchFamily="2" charset="-122"/>
                <a:ea typeface="SimSun" pitchFamily="2" charset="-122"/>
              </a:rPr>
              <a:t>，</a:t>
            </a:r>
            <a:r>
              <a:rPr lang="zh-CN" altLang="en-US" sz="3700" dirty="0" smtClean="0">
                <a:solidFill>
                  <a:srgbClr val="3333CC"/>
                </a:solidFill>
              </a:rPr>
              <a:t>我學會了和組員相處，</a:t>
            </a:r>
            <a:endParaRPr lang="en-US" altLang="zh-CN" sz="3700" dirty="0" smtClean="0">
              <a:solidFill>
                <a:srgbClr val="3333CC"/>
              </a:solidFill>
            </a:endParaRPr>
          </a:p>
          <a:p>
            <a:pPr>
              <a:buNone/>
            </a:pPr>
            <a:r>
              <a:rPr lang="zh-CN" altLang="en-US" sz="3700" dirty="0" smtClean="0">
                <a:solidFill>
                  <a:srgbClr val="3333CC"/>
                </a:solidFill>
              </a:rPr>
              <a:t>而且可以更加了解廣州著名的建築。</a:t>
            </a:r>
            <a:endParaRPr lang="en-US" altLang="zh-CN" sz="3700" dirty="0" smtClean="0">
              <a:solidFill>
                <a:srgbClr val="3333CC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     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476672"/>
            <a:ext cx="8103274" cy="5952724"/>
          </a:xfrm>
        </p:spPr>
        <p:txBody>
          <a:bodyPr>
            <a:normAutofit/>
          </a:bodyPr>
          <a:lstStyle/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羅保姸</a:t>
            </a:r>
            <a:r>
              <a:rPr lang="en-US" altLang="zh-TW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我在這個交流團認識不同建築物的建築</a:t>
            </a:r>
            <a:r>
              <a:rPr lang="zh-TW" altLang="en-US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風       格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和遵守參觀規則的重要性</a:t>
            </a:r>
            <a:r>
              <a:rPr lang="en-US" altLang="zh-TW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如不遵守</a:t>
            </a:r>
            <a:r>
              <a:rPr lang="en-US" altLang="zh-TW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建築物會加速損毀</a:t>
            </a:r>
            <a:r>
              <a:rPr lang="en-US" altLang="zh-TW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難以保存</a:t>
            </a:r>
            <a:r>
              <a:rPr lang="zh-TW" altLang="en-US" dirty="0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endParaRPr lang="en-US" altLang="zh-HK" dirty="0" smtClean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lvl="0" indent="0">
              <a:spcBef>
                <a:spcPct val="20000"/>
              </a:spcBef>
              <a:buClrTx/>
              <a:buSzTx/>
              <a:buNone/>
            </a:pPr>
            <a:r>
              <a:rPr lang="zh-HK" altLang="en-US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章斐</a:t>
            </a:r>
            <a:r>
              <a:rPr lang="zh-HK" altLang="en-US" dirty="0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雅</a:t>
            </a:r>
            <a:r>
              <a:rPr lang="en-US" altLang="zh-HK" dirty="0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zh-CN" altLang="en-US" dirty="0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這個</a:t>
            </a:r>
            <a:r>
              <a:rPr lang="zh-TW" altLang="en-US" dirty="0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交流團</a:t>
            </a:r>
            <a:r>
              <a:rPr lang="zh-CN" altLang="en-US" dirty="0" smtClean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令我對西式建築有更深的了解，</a:t>
            </a:r>
            <a:r>
              <a:rPr lang="zh-CN" altLang="en-US" dirty="0" smtClean="0">
                <a:solidFill>
                  <a:srgbClr val="0070C0"/>
                </a:solidFill>
              </a:rPr>
              <a:t>我還學習了獨立，照顧自己。我也很開心可以和組員一起完成這份報告。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071942"/>
            <a:ext cx="3733130" cy="2543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目錄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行程</a:t>
            </a:r>
            <a:r>
              <a:rPr lang="en-US" altLang="zh-CN" dirty="0" smtClean="0"/>
              <a:t>-----------------------------------------------------P.</a:t>
            </a:r>
            <a:r>
              <a:rPr lang="en-US" altLang="zh-TW" dirty="0" smtClean="0"/>
              <a:t>2</a:t>
            </a:r>
            <a:endParaRPr lang="en-US" altLang="zh-CN" dirty="0" smtClean="0"/>
          </a:p>
          <a:p>
            <a:r>
              <a:rPr lang="zh-CN" altLang="en-US" dirty="0" smtClean="0"/>
              <a:t>東山洋樓群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春園</a:t>
            </a:r>
            <a:r>
              <a:rPr lang="en-US" altLang="zh-CN" dirty="0" smtClean="0"/>
              <a:t>------------------------------P.</a:t>
            </a:r>
            <a:r>
              <a:rPr lang="en-US" altLang="zh-TW" dirty="0" smtClean="0"/>
              <a:t>3-4</a:t>
            </a:r>
            <a:endParaRPr lang="en-US" altLang="zh-CN" dirty="0" smtClean="0"/>
          </a:p>
          <a:p>
            <a:r>
              <a:rPr lang="zh-CN" altLang="en-US" dirty="0" smtClean="0"/>
              <a:t>東山洋樓群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逵園</a:t>
            </a:r>
            <a:r>
              <a:rPr lang="en-US" altLang="zh-CN" dirty="0" smtClean="0"/>
              <a:t>------------------------------P.</a:t>
            </a:r>
            <a:r>
              <a:rPr lang="en-US" altLang="zh-TW" dirty="0" smtClean="0"/>
              <a:t>5</a:t>
            </a:r>
            <a:endParaRPr lang="en-US" altLang="zh-CN" dirty="0" smtClean="0"/>
          </a:p>
          <a:p>
            <a:r>
              <a:rPr lang="zh-CN" altLang="en-US" dirty="0" smtClean="0"/>
              <a:t>沙面建築群</a:t>
            </a:r>
            <a:r>
              <a:rPr lang="en-US" altLang="zh-CN" dirty="0" smtClean="0"/>
              <a:t>-------------------------------------------P.</a:t>
            </a:r>
            <a:r>
              <a:rPr lang="en-US" altLang="zh-TW" dirty="0" smtClean="0"/>
              <a:t>6-10</a:t>
            </a:r>
            <a:endParaRPr lang="en-US" altLang="zh-CN" dirty="0" smtClean="0"/>
          </a:p>
          <a:p>
            <a:r>
              <a:rPr lang="zh-CN" altLang="en-US" dirty="0" smtClean="0"/>
              <a:t>石室聖心大教堂</a:t>
            </a:r>
            <a:r>
              <a:rPr lang="en-US" altLang="zh-CN" dirty="0" smtClean="0"/>
              <a:t>-------------------------------------P.</a:t>
            </a:r>
            <a:r>
              <a:rPr lang="en-US" altLang="zh-TW" dirty="0" smtClean="0"/>
              <a:t>11-12</a:t>
            </a:r>
            <a:endParaRPr lang="en-US" altLang="zh-CN" dirty="0" smtClean="0"/>
          </a:p>
          <a:p>
            <a:r>
              <a:rPr lang="zh-CN" altLang="en-US" dirty="0" smtClean="0"/>
              <a:t>中山記念堂</a:t>
            </a:r>
            <a:r>
              <a:rPr lang="en-US" altLang="zh-CN" dirty="0" smtClean="0"/>
              <a:t>--------------------------------------------P.</a:t>
            </a:r>
            <a:r>
              <a:rPr lang="en-US" altLang="zh-TW" dirty="0" smtClean="0"/>
              <a:t>13-14</a:t>
            </a:r>
            <a:endParaRPr lang="en-US" altLang="zh-CN" dirty="0" smtClean="0"/>
          </a:p>
          <a:p>
            <a:r>
              <a:rPr lang="zh-CN" altLang="en-US" dirty="0" smtClean="0"/>
              <a:t>廣州近代史博物館</a:t>
            </a:r>
            <a:r>
              <a:rPr lang="en-US" altLang="zh-CN" dirty="0" smtClean="0"/>
              <a:t>----------------------------------P.</a:t>
            </a:r>
            <a:r>
              <a:rPr lang="en-US" altLang="zh-TW" dirty="0" smtClean="0"/>
              <a:t>15-16</a:t>
            </a:r>
            <a:endParaRPr lang="en-US" altLang="zh-CN" dirty="0" smtClean="0"/>
          </a:p>
          <a:p>
            <a:r>
              <a:rPr lang="zh-CN" altLang="en-US" dirty="0" smtClean="0"/>
              <a:t>組員感想</a:t>
            </a:r>
            <a:r>
              <a:rPr lang="en-US" altLang="zh-CN" dirty="0" smtClean="0"/>
              <a:t>----------------------------------------------P.</a:t>
            </a:r>
            <a:r>
              <a:rPr lang="en-US" altLang="zh-TW" dirty="0" smtClean="0"/>
              <a:t>17-18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行程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30/1</a:t>
            </a:r>
          </a:p>
          <a:p>
            <a:pPr>
              <a:buNone/>
            </a:pPr>
            <a:r>
              <a:rPr lang="en-US" altLang="zh-TW" dirty="0" smtClean="0"/>
              <a:t>   </a:t>
            </a:r>
            <a:r>
              <a:rPr lang="zh-CN" altLang="en-US" dirty="0" smtClean="0"/>
              <a:t>培基小學</a:t>
            </a:r>
            <a:r>
              <a:rPr lang="en-US" altLang="zh-TW" dirty="0" smtClean="0"/>
              <a:t>          </a:t>
            </a:r>
            <a:r>
              <a:rPr lang="zh-CN" altLang="en-US" dirty="0" smtClean="0"/>
              <a:t>深圳           東莞            廣州        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東山洋樓群</a:t>
            </a:r>
            <a:r>
              <a:rPr lang="en-US" altLang="zh-CN" dirty="0" smtClean="0"/>
              <a:t>           </a:t>
            </a: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31/1</a:t>
            </a:r>
          </a:p>
          <a:p>
            <a:pPr>
              <a:buNone/>
            </a:pPr>
            <a:r>
              <a:rPr lang="zh-CN" altLang="en-US" dirty="0" smtClean="0"/>
              <a:t>   沙面建築群          石室聖心大教堂          中山記念堂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 廣州近代史博物館         深圳          培基小學   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     </a:t>
            </a:r>
          </a:p>
          <a:p>
            <a:pPr>
              <a:buNone/>
            </a:pPr>
            <a:r>
              <a:rPr lang="en-US" altLang="zh-CN" dirty="0" smtClean="0"/>
              <a:t>  </a:t>
            </a:r>
            <a:r>
              <a:rPr lang="zh-CN" altLang="en-US" dirty="0" smtClean="0"/>
              <a:t>       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643174" y="207167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071934" y="207167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5500694" y="207167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7072330" y="207167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2928926" y="42148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929322" y="421481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85786" y="464344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4429124" y="4643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715008" y="464344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7286676" cy="107154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東山洋樓群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—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春園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929718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春園</a:t>
            </a:r>
            <a:endParaRPr lang="en-US" altLang="zh-TW" sz="3200" dirty="0" smtClean="0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命名的</a:t>
            </a:r>
            <a:r>
              <a:rPr lang="zh-TW" altLang="en-US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原因</a:t>
            </a: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: 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四季如春、景色優美</a:t>
            </a:r>
            <a:endParaRPr lang="en-US" altLang="zh-TW" sz="31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分別有三幢</a:t>
            </a: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:  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左</a:t>
            </a: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---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無用途  </a:t>
            </a:r>
            <a:r>
              <a:rPr lang="zh-TW" altLang="en-US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中</a:t>
            </a:r>
            <a:r>
              <a:rPr lang="en-US" altLang="zh-TW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---</a:t>
            </a:r>
            <a:r>
              <a:rPr lang="zh-TW" altLang="en-US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讓遊</a:t>
            </a:r>
            <a:r>
              <a:rPr lang="zh-CN" altLang="en-US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客</a:t>
            </a:r>
            <a:r>
              <a:rPr lang="zh-TW" altLang="en-US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參觀</a:t>
            </a:r>
            <a:r>
              <a:rPr lang="en-US" altLang="zh-TW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  </a:t>
            </a:r>
          </a:p>
          <a:p>
            <a:pPr>
              <a:buNone/>
            </a:pP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右</a:t>
            </a: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---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幼兒園</a:t>
            </a:r>
            <a:endParaRPr lang="en-US" altLang="zh-TW" sz="31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    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曾經是</a:t>
            </a:r>
            <a:r>
              <a:rPr lang="zh-TW" altLang="en-US" sz="31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三大議會人員居住的地方</a:t>
            </a:r>
            <a:endParaRPr lang="en-US" altLang="zh-TW" sz="31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( 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李大釗</a:t>
            </a: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HK" altLang="en-US" sz="3100" dirty="0" smtClean="0">
                <a:latin typeface="SimSun" pitchFamily="2" charset="-122"/>
                <a:ea typeface="SimSun" pitchFamily="2" charset="-122"/>
              </a:rPr>
              <a:t>音</a:t>
            </a:r>
            <a:r>
              <a:rPr lang="en-US" altLang="zh-HK" sz="3100" dirty="0" smtClean="0">
                <a:latin typeface="SimSun" pitchFamily="2" charset="-122"/>
                <a:ea typeface="SimSun" pitchFamily="2" charset="-122"/>
              </a:rPr>
              <a:t>:</a:t>
            </a:r>
            <a:r>
              <a:rPr lang="zh-HK" altLang="en-US" sz="3100" dirty="0" smtClean="0">
                <a:latin typeface="SimSun" pitchFamily="2" charset="-122"/>
                <a:ea typeface="SimSun" pitchFamily="2" charset="-122"/>
              </a:rPr>
              <a:t>超</a:t>
            </a:r>
            <a:r>
              <a:rPr lang="en-US" altLang="zh-HK" sz="3100" dirty="0" smtClean="0">
                <a:latin typeface="SimSun" pitchFamily="2" charset="-122"/>
                <a:ea typeface="SimSun" pitchFamily="2" charset="-122"/>
              </a:rPr>
              <a:t>)</a:t>
            </a:r>
            <a:r>
              <a:rPr lang="zh-TW" altLang="en-US" sz="3100" dirty="0" smtClean="0">
                <a:latin typeface="SimSun" pitchFamily="2" charset="-122"/>
                <a:ea typeface="SimSun" pitchFamily="2" charset="-122"/>
              </a:rPr>
              <a:t>、蔡和森、向警予</a:t>
            </a:r>
            <a:r>
              <a:rPr lang="en-US" altLang="zh-TW" sz="3100" dirty="0" smtClean="0">
                <a:latin typeface="SimSun" pitchFamily="2" charset="-122"/>
                <a:ea typeface="SimSun" pitchFamily="2" charset="-122"/>
              </a:rPr>
              <a:t>)</a:t>
            </a:r>
          </a:p>
          <a:p>
            <a:pPr>
              <a:buNone/>
            </a:pPr>
            <a:endParaRPr lang="en-US" altLang="zh-TW" sz="96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sz="9600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7" name="圖片 6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037" y="2857496"/>
            <a:ext cx="2437963" cy="3071834"/>
          </a:xfrm>
          <a:prstGeom prst="rect">
            <a:avLst/>
          </a:prstGeom>
        </p:spPr>
      </p:pic>
      <p:cxnSp>
        <p:nvCxnSpPr>
          <p:cNvPr id="12" name="肘形接點 11"/>
          <p:cNvCxnSpPr/>
          <p:nvPr/>
        </p:nvCxnSpPr>
        <p:spPr>
          <a:xfrm flipV="1">
            <a:off x="6572264" y="3929066"/>
            <a:ext cx="857256" cy="7143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 descr="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357694"/>
            <a:ext cx="1505397" cy="2262209"/>
          </a:xfrm>
          <a:prstGeom prst="rect">
            <a:avLst/>
          </a:prstGeom>
        </p:spPr>
      </p:pic>
      <p:cxnSp>
        <p:nvCxnSpPr>
          <p:cNvPr id="17" name="肘形接點 16"/>
          <p:cNvCxnSpPr/>
          <p:nvPr/>
        </p:nvCxnSpPr>
        <p:spPr>
          <a:xfrm>
            <a:off x="4143372" y="4357694"/>
            <a:ext cx="714380" cy="5000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 descr="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4357694"/>
            <a:ext cx="1703473" cy="2233635"/>
          </a:xfrm>
          <a:prstGeom prst="rect">
            <a:avLst/>
          </a:prstGeom>
        </p:spPr>
      </p:pic>
      <p:cxnSp>
        <p:nvCxnSpPr>
          <p:cNvPr id="20" name="肘形接點 19"/>
          <p:cNvCxnSpPr/>
          <p:nvPr/>
        </p:nvCxnSpPr>
        <p:spPr>
          <a:xfrm>
            <a:off x="1357290" y="4500570"/>
            <a:ext cx="1000132" cy="7143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東山洋樓群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—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春園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—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建築特色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343904" cy="5143536"/>
          </a:xfrm>
        </p:spPr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SimSun" pitchFamily="2" charset="-122"/>
                <a:ea typeface="SimSun" pitchFamily="2" charset="-122"/>
              </a:rPr>
              <a:t>建築</a:t>
            </a:r>
            <a:endParaRPr lang="en-US" altLang="zh-TW" sz="28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2800" dirty="0" smtClean="0">
                <a:latin typeface="SimSun" pitchFamily="2" charset="-122"/>
                <a:ea typeface="SimSun" pitchFamily="2" charset="-122"/>
              </a:rPr>
              <a:t>1) </a:t>
            </a:r>
            <a:r>
              <a:rPr lang="zh-TW" altLang="en-US" sz="2800" dirty="0" smtClean="0">
                <a:latin typeface="SimSun" pitchFamily="2" charset="-122"/>
                <a:ea typeface="SimSun" pitchFamily="2" charset="-122"/>
              </a:rPr>
              <a:t>羅馬三柱運用「</a:t>
            </a:r>
            <a:r>
              <a:rPr lang="zh-TW" altLang="en-US" sz="28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愛奧尼克式</a:t>
            </a:r>
            <a:r>
              <a:rPr lang="zh-TW" altLang="en-US" sz="2800" dirty="0" smtClean="0">
                <a:latin typeface="SimSun" pitchFamily="2" charset="-122"/>
                <a:ea typeface="SimSun" pitchFamily="2" charset="-122"/>
              </a:rPr>
              <a:t>」</a:t>
            </a:r>
            <a:endParaRPr lang="en-US" altLang="zh-TW" sz="28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sz="2800" dirty="0" smtClean="0">
                <a:latin typeface="SimSun" pitchFamily="2" charset="-122"/>
                <a:ea typeface="SimSun" pitchFamily="2" charset="-122"/>
              </a:rPr>
              <a:t>2</a:t>
            </a:r>
            <a:r>
              <a:rPr lang="en-US" altLang="zh-TW" sz="2800" dirty="0" smtClean="0">
                <a:latin typeface="SimSun" pitchFamily="2" charset="-122"/>
                <a:ea typeface="SimSun" pitchFamily="2" charset="-122"/>
              </a:rPr>
              <a:t>)</a:t>
            </a:r>
            <a:r>
              <a:rPr lang="zh-CN" altLang="en-US" sz="2800" dirty="0" smtClean="0">
                <a:latin typeface="SimSun" pitchFamily="2" charset="-122"/>
                <a:ea typeface="SimSun" pitchFamily="2" charset="-122"/>
              </a:rPr>
              <a:t>融合了</a:t>
            </a:r>
            <a:r>
              <a:rPr lang="zh-TW" altLang="en-US" sz="2800" dirty="0" smtClean="0">
                <a:latin typeface="SimSun" pitchFamily="2" charset="-122"/>
                <a:ea typeface="SimSun" pitchFamily="2" charset="-122"/>
              </a:rPr>
              <a:t>中西民化的</a:t>
            </a:r>
            <a:r>
              <a:rPr lang="zh-TW" altLang="en-US" sz="28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建築理念</a:t>
            </a:r>
            <a:endParaRPr lang="en-US" altLang="zh-TW" sz="28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中式：</a:t>
            </a:r>
            <a:r>
              <a:rPr lang="zh-CN" altLang="en-US" sz="2800" dirty="0" smtClean="0">
                <a:latin typeface="SimSun" pitchFamily="2" charset="-122"/>
                <a:ea typeface="SimSun" pitchFamily="2" charset="-122"/>
              </a:rPr>
              <a:t>用</a:t>
            </a:r>
            <a:r>
              <a:rPr lang="zh-CN" altLang="en-US" sz="28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磚</a:t>
            </a:r>
            <a:r>
              <a:rPr lang="zh-CN" altLang="en-US" sz="2800" dirty="0" smtClean="0">
                <a:latin typeface="SimSun" pitchFamily="2" charset="-122"/>
                <a:ea typeface="SimSun" pitchFamily="2" charset="-122"/>
              </a:rPr>
              <a:t>做材料</a:t>
            </a:r>
            <a:endParaRPr lang="en-US" altLang="zh-CN" sz="28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sz="2800" dirty="0" smtClean="0">
                <a:solidFill>
                  <a:srgbClr val="7030A0"/>
                </a:solidFill>
              </a:rPr>
              <a:t>西式</a:t>
            </a:r>
            <a:r>
              <a:rPr lang="zh-CN" altLang="en-US" dirty="0" smtClean="0">
                <a:solidFill>
                  <a:srgbClr val="7030A0"/>
                </a:solidFill>
              </a:rPr>
              <a:t>：拱形的門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4" name="圖片 3" descr="P1080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62" y="1357298"/>
            <a:ext cx="3643338" cy="4857784"/>
          </a:xfrm>
          <a:prstGeom prst="rect">
            <a:avLst/>
          </a:prstGeom>
        </p:spPr>
      </p:pic>
      <p:cxnSp>
        <p:nvCxnSpPr>
          <p:cNvPr id="6" name="肘形接點 5"/>
          <p:cNvCxnSpPr/>
          <p:nvPr/>
        </p:nvCxnSpPr>
        <p:spPr>
          <a:xfrm>
            <a:off x="5715008" y="2000240"/>
            <a:ext cx="928694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接點 11"/>
          <p:cNvCxnSpPr/>
          <p:nvPr/>
        </p:nvCxnSpPr>
        <p:spPr>
          <a:xfrm flipV="1">
            <a:off x="4143372" y="4286256"/>
            <a:ext cx="1928826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flipV="1">
            <a:off x="2928926" y="4572008"/>
            <a:ext cx="3857652" cy="3571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東山洋樓群</a:t>
            </a:r>
            <a:r>
              <a:rPr lang="en-US" altLang="zh-CN" dirty="0" smtClean="0">
                <a:solidFill>
                  <a:schemeClr val="tx1"/>
                </a:solidFill>
              </a:rPr>
              <a:t>——</a:t>
            </a:r>
            <a:r>
              <a:rPr lang="zh-CN" altLang="en-US" dirty="0" smtClean="0">
                <a:solidFill>
                  <a:schemeClr val="tx1"/>
                </a:solidFill>
              </a:rPr>
              <a:t>逵園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逵園 </a:t>
            </a:r>
            <a:r>
              <a:rPr lang="en-US" altLang="zh-TW" sz="2800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葵園</a:t>
            </a:r>
            <a:r>
              <a:rPr lang="en-US" altLang="zh-TW" sz="2800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)</a:t>
            </a:r>
          </a:p>
          <a:p>
            <a:pPr>
              <a:buNone/>
            </a:pPr>
            <a:r>
              <a:rPr lang="en-US" altLang="zh-TW" sz="2800" dirty="0" smtClean="0">
                <a:latin typeface="SimSun" pitchFamily="2" charset="-122"/>
                <a:ea typeface="SimSun" pitchFamily="2" charset="-122"/>
              </a:rPr>
              <a:t>     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於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1922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年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建成</a:t>
            </a:r>
            <a:endParaRPr lang="en-US" altLang="zh-TW" sz="24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主要運用的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建築風格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: 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折忠主義式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巴洛克式</a:t>
            </a:r>
            <a:endParaRPr lang="en-US" altLang="zh-TW" sz="16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地方用途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: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藝術館</a:t>
            </a:r>
            <a:endParaRPr lang="en-US" altLang="zh-TW" sz="2400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外貌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(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花紋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):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由西方傳入</a:t>
            </a:r>
            <a:endParaRPr lang="en-US" altLang="zh-TW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位於中共三大會址對面，其產權一直屬於華僑所有。在上世紀二三十年代，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一直有華僑在此居住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。</a:t>
            </a:r>
          </a:p>
          <a:p>
            <a:endParaRPr lang="zh-TW" altLang="en-US" dirty="0"/>
          </a:p>
        </p:txBody>
      </p:sp>
      <p:pic>
        <p:nvPicPr>
          <p:cNvPr id="4" name="圖片 3" descr="P1080495.JPG"/>
          <p:cNvPicPr>
            <a:picLocks noChangeAspect="1"/>
          </p:cNvPicPr>
          <p:nvPr/>
        </p:nvPicPr>
        <p:blipFill>
          <a:blip r:embed="rId2" cstate="print"/>
          <a:srcRect t="5901" b="12201"/>
          <a:stretch>
            <a:fillRect/>
          </a:stretch>
        </p:blipFill>
        <p:spPr>
          <a:xfrm>
            <a:off x="5786446" y="4714884"/>
            <a:ext cx="2909992" cy="1787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011222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沙面建築群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</a:rPr>
              <a:t>—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</a:rPr>
              <a:t>介紹</a:t>
            </a:r>
            <a:endParaRPr lang="zh-TW" altLang="en-US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71472" y="1071546"/>
            <a:ext cx="828680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    沙面島在歷史上曾是</a:t>
            </a:r>
            <a:r>
              <a:rPr lang="zh-TW" altLang="en-US" dirty="0" smtClean="0">
                <a:solidFill>
                  <a:srgbClr val="7030A0"/>
                </a:solidFill>
              </a:rPr>
              <a:t>英、法兩國的租界</a:t>
            </a:r>
            <a:r>
              <a:rPr lang="zh-CN" altLang="en-US" dirty="0" smtClean="0"/>
              <a:t>。</a:t>
            </a:r>
            <a:r>
              <a:rPr lang="en-US" altLang="zh-TW" dirty="0" smtClean="0"/>
              <a:t>1860</a:t>
            </a:r>
            <a:r>
              <a:rPr lang="zh-TW" altLang="en-US" dirty="0" smtClean="0"/>
              <a:t>年代</a:t>
            </a:r>
            <a:r>
              <a:rPr lang="zh-TW" altLang="en-US" dirty="0" smtClean="0">
                <a:solidFill>
                  <a:srgbClr val="7030A0"/>
                </a:solidFill>
              </a:rPr>
              <a:t>第二次鴉片戰爭後</a:t>
            </a:r>
            <a:r>
              <a:rPr lang="zh-TW" altLang="en-US" dirty="0" smtClean="0"/>
              <a:t>，英法兩國選中了這塊珠江中的小沙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</a:t>
            </a:r>
            <a:r>
              <a:rPr lang="zh-TW" altLang="en-US" dirty="0" smtClean="0"/>
              <a:t>洲作為</a:t>
            </a:r>
            <a:r>
              <a:rPr lang="zh-TW" altLang="en-US" dirty="0" smtClean="0">
                <a:solidFill>
                  <a:srgbClr val="7030A0"/>
                </a:solidFill>
              </a:rPr>
              <a:t>租界地址</a:t>
            </a:r>
            <a:r>
              <a:rPr lang="zh-CN" altLang="en-US" dirty="0" smtClean="0">
                <a:solidFill>
                  <a:srgbClr val="7030A0"/>
                </a:solidFill>
              </a:rPr>
              <a:t>，</a:t>
            </a:r>
            <a:r>
              <a:rPr lang="zh-CN" altLang="en-US" dirty="0" smtClean="0"/>
              <a:t>所以沙面建築群裡有很多</a:t>
            </a:r>
            <a:r>
              <a:rPr lang="zh-CN" altLang="en-US" dirty="0" smtClean="0">
                <a:solidFill>
                  <a:srgbClr val="7030A0"/>
                </a:solidFill>
              </a:rPr>
              <a:t>英式和法式的建築物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57562"/>
            <a:ext cx="41910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圖片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429000"/>
            <a:ext cx="4201959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8662" y="0"/>
            <a:ext cx="7729566" cy="108266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沙面建築群</a:t>
            </a:r>
            <a:r>
              <a:rPr lang="en-US" altLang="zh-CN" dirty="0" smtClean="0">
                <a:solidFill>
                  <a:schemeClr val="tx1"/>
                </a:solidFill>
              </a:rPr>
              <a:t>——</a:t>
            </a:r>
            <a:r>
              <a:rPr lang="zh-CN" altLang="en-US" dirty="0" smtClean="0">
                <a:solidFill>
                  <a:schemeClr val="tx1"/>
                </a:solidFill>
              </a:rPr>
              <a:t>建築風格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429684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400" dirty="0" smtClean="0">
                <a:solidFill>
                  <a:srgbClr val="FF0000"/>
                </a:solidFill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</a:rPr>
              <a:t>巴洛克式：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2400" b="1" dirty="0" smtClean="0">
                <a:solidFill>
                  <a:srgbClr val="7030A0"/>
                </a:solidFill>
              </a:rPr>
              <a:t>        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巴洛克建築 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起源於十七世紀的義大利，將原本羅馬人主</a:t>
            </a:r>
            <a:endParaRPr lang="en-US" altLang="zh-TW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義的文藝復興建築，添上新的華麗、誇張及雕刻風氣</a:t>
            </a:r>
            <a:r>
              <a:rPr lang="zh-CN" altLang="en-US" sz="2400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CN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sz="2000" dirty="0" smtClean="0"/>
              <a:t>  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rgbClr val="7030A0"/>
                </a:solidFill>
              </a:rPr>
              <a:t>        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巴洛克建築的特徵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包括：</a:t>
            </a:r>
            <a:endParaRPr lang="en-US" altLang="zh-TW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TW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TW" sz="2400" dirty="0" smtClean="0"/>
              <a:t>  </a:t>
            </a:r>
            <a:r>
              <a:rPr lang="en-US" altLang="zh-CN" sz="2400" dirty="0" smtClean="0">
                <a:latin typeface="SimSun" pitchFamily="2" charset="-122"/>
                <a:ea typeface="SimSun" pitchFamily="2" charset="-122"/>
              </a:rPr>
              <a:t>1.</a:t>
            </a:r>
            <a:r>
              <a:rPr lang="en-US" altLang="zh-TW" sz="2400" dirty="0" smtClean="0">
                <a:latin typeface="SimSun" pitchFamily="2" charset="-122"/>
                <a:ea typeface="SimSun" pitchFamily="2" charset="-122"/>
              </a:rPr>
              <a:t>   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大量使用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裝飾品</a:t>
            </a:r>
            <a:endParaRPr lang="en-US" altLang="zh-TW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SimSun" pitchFamily="2" charset="-122"/>
                <a:ea typeface="SimSun" pitchFamily="2" charset="-122"/>
              </a:rPr>
              <a:t> 2.   </a:t>
            </a:r>
            <a:r>
              <a:rPr lang="zh-TW" altLang="en-US" sz="2400" dirty="0" smtClean="0">
                <a:latin typeface="SimSun" pitchFamily="2" charset="-122"/>
                <a:ea typeface="SimSun" pitchFamily="2" charset="-122"/>
              </a:rPr>
              <a:t>外部立面的顯着特點是通常有</a:t>
            </a:r>
            <a:r>
              <a:rPr lang="zh-TW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中央突出部分</a:t>
            </a:r>
            <a:r>
              <a:rPr lang="zh-CN" altLang="en-US" sz="2400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CN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SimSun" pitchFamily="2" charset="-122"/>
                <a:ea typeface="SimSun" pitchFamily="2" charset="-122"/>
              </a:rPr>
              <a:t> 3.   </a:t>
            </a:r>
            <a:r>
              <a:rPr lang="zh-CN" altLang="en-US" sz="2400" dirty="0" smtClean="0">
                <a:latin typeface="SimSun" pitchFamily="2" charset="-122"/>
                <a:ea typeface="SimSun" pitchFamily="2" charset="-122"/>
              </a:rPr>
              <a:t>被稱為「</a:t>
            </a:r>
            <a:r>
              <a:rPr lang="en-US" altLang="zh-CN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K</a:t>
            </a:r>
            <a:r>
              <a:rPr lang="zh-CN" altLang="en-US" sz="2400" dirty="0" smtClean="0">
                <a:solidFill>
                  <a:srgbClr val="7030A0"/>
                </a:solidFill>
                <a:latin typeface="SimSun" pitchFamily="2" charset="-122"/>
                <a:ea typeface="SimSun" pitchFamily="2" charset="-122"/>
              </a:rPr>
              <a:t>型珍珠</a:t>
            </a:r>
            <a:r>
              <a:rPr lang="zh-CN" altLang="en-US" sz="2400" dirty="0" smtClean="0">
                <a:latin typeface="SimSun" pitchFamily="2" charset="-122"/>
                <a:ea typeface="SimSun" pitchFamily="2" charset="-122"/>
              </a:rPr>
              <a:t>」。</a:t>
            </a:r>
            <a:endParaRPr lang="en-US" altLang="zh-CN" sz="2400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en-US" altLang="zh-CN" sz="2400" dirty="0" smtClean="0"/>
              <a:t>       </a:t>
            </a:r>
          </a:p>
          <a:p>
            <a:pPr>
              <a:buNone/>
            </a:pPr>
            <a:r>
              <a:rPr lang="en-US" altLang="zh-TW" sz="2000" dirty="0" smtClean="0"/>
              <a:t>   </a:t>
            </a:r>
          </a:p>
        </p:txBody>
      </p:sp>
      <p:pic>
        <p:nvPicPr>
          <p:cNvPr id="4" name="圖片 3" descr="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5" y="3357562"/>
            <a:ext cx="1743075" cy="2619375"/>
          </a:xfrm>
          <a:prstGeom prst="rect">
            <a:avLst/>
          </a:prstGeom>
        </p:spPr>
      </p:pic>
      <p:cxnSp>
        <p:nvCxnSpPr>
          <p:cNvPr id="6" name="肘形接點 5"/>
          <p:cNvCxnSpPr/>
          <p:nvPr/>
        </p:nvCxnSpPr>
        <p:spPr>
          <a:xfrm flipV="1">
            <a:off x="6429388" y="3714752"/>
            <a:ext cx="1428760" cy="92869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8072494" cy="607223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2.</a:t>
            </a:r>
            <a:r>
              <a:rPr lang="zh-CN" altLang="en-US" dirty="0" smtClean="0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新古典主義式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7030A0"/>
                </a:solidFill>
              </a:rPr>
              <a:t>         新古典主義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是一種新的復古運動。興起於</a:t>
            </a:r>
            <a:r>
              <a:rPr lang="en-US" altLang="zh-TW" dirty="0" smtClean="0">
                <a:latin typeface="SimSun" pitchFamily="2" charset="-122"/>
                <a:ea typeface="SimSun" pitchFamily="2" charset="-122"/>
              </a:rPr>
              <a:t>18</a:t>
            </a:r>
            <a:r>
              <a:rPr lang="zh-TW" altLang="en-US" dirty="0" smtClean="0">
                <a:latin typeface="SimSun" pitchFamily="2" charset="-122"/>
                <a:ea typeface="SimSun" pitchFamily="2" charset="-122"/>
              </a:rPr>
              <a:t>世紀的羅馬，並迅速在歐美地區擴展的藝術運動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。</a:t>
            </a:r>
            <a:endParaRPr lang="en-US" altLang="zh-TW" dirty="0" smtClean="0">
              <a:solidFill>
                <a:srgbClr val="7030A0"/>
              </a:solidFill>
              <a:latin typeface="SimSun" pitchFamily="2" charset="-122"/>
              <a:ea typeface="SimSun" pitchFamily="2" charset="-122"/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沙面建築：</a:t>
            </a:r>
            <a:endParaRPr lang="en-US" altLang="zh-CN" dirty="0" smtClean="0">
              <a:latin typeface="+mn-ea"/>
            </a:endParaRPr>
          </a:p>
          <a:p>
            <a:pPr>
              <a:buNone/>
            </a:pPr>
            <a:r>
              <a:rPr lang="zh-CN" altLang="en-US" dirty="0" smtClean="0">
                <a:latin typeface="+mn-ea"/>
              </a:rPr>
              <a:t>（前渣打銀行）</a:t>
            </a:r>
            <a:endParaRPr lang="zh-TW" altLang="en-US" dirty="0">
              <a:latin typeface="+mn-ea"/>
            </a:endParaRPr>
          </a:p>
        </p:txBody>
      </p:sp>
      <p:pic>
        <p:nvPicPr>
          <p:cNvPr id="4" name="圖片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785926"/>
            <a:ext cx="5906476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425</TotalTime>
  <Words>1065</Words>
  <Application>Microsoft Office PowerPoint</Application>
  <PresentationFormat>如螢幕大小 (4:3)</PresentationFormat>
  <Paragraphs>162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公正</vt:lpstr>
      <vt:lpstr>廣州的西式建築及其歷史文化</vt:lpstr>
      <vt:lpstr>目錄</vt:lpstr>
      <vt:lpstr>行程</vt:lpstr>
      <vt:lpstr>東山洋樓群—春園</vt:lpstr>
      <vt:lpstr>東山洋樓群—春園—建築特色</vt:lpstr>
      <vt:lpstr>東山洋樓群——逵園</vt:lpstr>
      <vt:lpstr>沙面建築群—介紹</vt:lpstr>
      <vt:lpstr>沙面建築群——建築風格</vt:lpstr>
      <vt:lpstr>PowerPoint 簡報</vt:lpstr>
      <vt:lpstr>PowerPoint 簡報</vt:lpstr>
      <vt:lpstr>沙面建築群——羅馬柱</vt:lpstr>
      <vt:lpstr>石室聖心大教堂—介紹</vt:lpstr>
      <vt:lpstr>PowerPoint 簡報</vt:lpstr>
      <vt:lpstr>中山紀念堂</vt:lpstr>
      <vt:lpstr>PowerPoint 簡報</vt:lpstr>
      <vt:lpstr>廣州近代史博物館—歷史</vt:lpstr>
      <vt:lpstr>廣州近代史博物館</vt:lpstr>
      <vt:lpstr>組員感想：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廣州的西式建築及其歷史文化</dc:title>
  <dc:creator>user</dc:creator>
  <cp:lastModifiedBy>wong</cp:lastModifiedBy>
  <cp:revision>89</cp:revision>
  <cp:lastPrinted>2015-03-20T05:08:11Z</cp:lastPrinted>
  <dcterms:created xsi:type="dcterms:W3CDTF">2015-02-27T22:21:58Z</dcterms:created>
  <dcterms:modified xsi:type="dcterms:W3CDTF">2015-03-20T05:08:31Z</dcterms:modified>
</cp:coreProperties>
</file>