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76" r:id="rId6"/>
    <p:sldId id="263" r:id="rId7"/>
    <p:sldId id="260" r:id="rId8"/>
    <p:sldId id="264" r:id="rId9"/>
    <p:sldId id="265" r:id="rId10"/>
    <p:sldId id="267" r:id="rId11"/>
    <p:sldId id="288" r:id="rId12"/>
    <p:sldId id="292" r:id="rId13"/>
    <p:sldId id="268" r:id="rId14"/>
    <p:sldId id="293" r:id="rId15"/>
    <p:sldId id="270" r:id="rId16"/>
    <p:sldId id="271" r:id="rId17"/>
    <p:sldId id="286" r:id="rId18"/>
    <p:sldId id="290" r:id="rId19"/>
    <p:sldId id="287" r:id="rId20"/>
    <p:sldId id="291" r:id="rId21"/>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58" y="-102"/>
      </p:cViewPr>
      <p:guideLst>
        <p:guide orient="horz" pos="2160"/>
        <p:guide pos="2880"/>
      </p:guideLst>
    </p:cSldViewPr>
  </p:slideViewPr>
  <p:notesTextViewPr>
    <p:cViewPr>
      <p:scale>
        <a:sx n="1" d="1"/>
        <a:sy n="1" d="1"/>
      </p:scale>
      <p:origin x="0" y="0"/>
    </p:cViewPr>
  </p:notesTextViewPr>
  <p:sorterViewPr>
    <p:cViewPr>
      <p:scale>
        <a:sx n="100" d="100"/>
        <a:sy n="100" d="100"/>
      </p:scale>
      <p:origin x="0" y="37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19" name="Footer Placeholder 18"/>
          <p:cNvSpPr>
            <a:spLocks noGrp="1"/>
          </p:cNvSpPr>
          <p:nvPr>
            <p:ph type="ftr" sz="quarter" idx="11"/>
          </p:nvPr>
        </p:nvSpPr>
        <p:spPr/>
        <p:txBody>
          <a:bodyPr/>
          <a:lstStyle/>
          <a:p>
            <a:endParaRPr lang="zh-HK" altLang="en-US"/>
          </a:p>
        </p:txBody>
      </p:sp>
      <p:sp>
        <p:nvSpPr>
          <p:cNvPr id="27" name="Slide Number Placeholder 26"/>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44E3953-1EF4-4D45-A27C-C0F147F66196}" type="slidenum">
              <a:rPr lang="zh-HK" altLang="en-US" smtClean="0"/>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61DBE5FF-9324-4A74-88F3-EACE1B05394F}" type="datetimeFigureOut">
              <a:rPr lang="zh-HK" altLang="en-US" smtClean="0"/>
              <a:t>19/3/2015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a:xfrm>
            <a:off x="8077200" y="6356350"/>
            <a:ext cx="609600" cy="365125"/>
          </a:xfrm>
        </p:spPr>
        <p:txBody>
          <a:bodyPr/>
          <a:lstStyle/>
          <a:p>
            <a:fld id="{244E3953-1EF4-4D45-A27C-C0F147F66196}" type="slidenum">
              <a:rPr lang="zh-HK" altLang="en-US" smtClean="0"/>
              <a:t>‹#›</a:t>
            </a:fld>
            <a:endParaRPr lang="zh-HK"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DBE5FF-9324-4A74-88F3-EACE1B05394F}" type="datetimeFigureOut">
              <a:rPr lang="zh-HK" altLang="en-US" smtClean="0"/>
              <a:t>19/3/2015</a:t>
            </a:fld>
            <a:endParaRPr lang="zh-HK"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HK"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4E3953-1EF4-4D45-A27C-C0F147F66196}" type="slidenum">
              <a:rPr lang="zh-HK" altLang="en-US" smtClean="0"/>
              <a:t>‹#›</a:t>
            </a:fld>
            <a:endParaRPr lang="zh-HK"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836713"/>
            <a:ext cx="7772400" cy="1656183"/>
          </a:xfrm>
        </p:spPr>
        <p:txBody>
          <a:bodyPr>
            <a:normAutofit fontScale="90000"/>
          </a:bodyPr>
          <a:lstStyle/>
          <a:p>
            <a:pPr algn="ctr"/>
            <a:r>
              <a:rPr lang="zh-HK" altLang="en-US" dirty="0" smtClean="0"/>
              <a:t>同根同心廣州交流團</a:t>
            </a:r>
            <a:r>
              <a:rPr lang="en-US" altLang="zh-HK" dirty="0" smtClean="0"/>
              <a:t/>
            </a:r>
            <a:br>
              <a:rPr lang="en-US" altLang="zh-HK" dirty="0" smtClean="0"/>
            </a:br>
            <a:r>
              <a:rPr lang="zh-HK" altLang="en-US" dirty="0" smtClean="0"/>
              <a:t>認識中西方建築物特色</a:t>
            </a:r>
            <a:endParaRPr lang="zh-HK" altLang="en-US" dirty="0"/>
          </a:p>
        </p:txBody>
      </p:sp>
      <p:sp>
        <p:nvSpPr>
          <p:cNvPr id="3" name="副標題 2"/>
          <p:cNvSpPr>
            <a:spLocks noGrp="1"/>
          </p:cNvSpPr>
          <p:nvPr>
            <p:ph type="subTitle" idx="1"/>
          </p:nvPr>
        </p:nvSpPr>
        <p:spPr>
          <a:xfrm>
            <a:off x="1371600" y="2996952"/>
            <a:ext cx="6400800" cy="3096344"/>
          </a:xfrm>
        </p:spPr>
        <p:txBody>
          <a:bodyPr>
            <a:normAutofit/>
          </a:bodyPr>
          <a:lstStyle/>
          <a:p>
            <a:pPr algn="ctr"/>
            <a:r>
              <a:rPr lang="zh-HK" altLang="en-US" sz="3200" b="1" dirty="0" smtClean="0">
                <a:solidFill>
                  <a:srgbClr val="FFFF00"/>
                </a:solidFill>
              </a:rPr>
              <a:t>組員</a:t>
            </a:r>
            <a:endParaRPr lang="en-US" altLang="zh-HK" sz="3200" b="1" dirty="0" smtClean="0">
              <a:solidFill>
                <a:srgbClr val="FFFF00"/>
              </a:solidFill>
            </a:endParaRPr>
          </a:p>
          <a:p>
            <a:pPr algn="ctr"/>
            <a:endParaRPr lang="en-US" altLang="zh-HK" sz="3200" b="1" dirty="0" smtClean="0">
              <a:solidFill>
                <a:srgbClr val="FFFF00"/>
              </a:solidFill>
            </a:endParaRPr>
          </a:p>
          <a:p>
            <a:pPr algn="ctr"/>
            <a:r>
              <a:rPr lang="zh-HK" altLang="en-US" sz="3200" b="1" dirty="0" smtClean="0">
                <a:solidFill>
                  <a:srgbClr val="FFFF00"/>
                </a:solidFill>
              </a:rPr>
              <a:t>繆明恩</a:t>
            </a:r>
            <a:endParaRPr lang="en-US" altLang="zh-HK" sz="3200" b="1" dirty="0" smtClean="0">
              <a:solidFill>
                <a:srgbClr val="FFFF00"/>
              </a:solidFill>
            </a:endParaRPr>
          </a:p>
          <a:p>
            <a:pPr algn="ctr"/>
            <a:r>
              <a:rPr lang="zh-HK" altLang="en-US" sz="3200" b="1" dirty="0" smtClean="0">
                <a:solidFill>
                  <a:srgbClr val="FFFF00"/>
                </a:solidFill>
              </a:rPr>
              <a:t>蕭君諾  葉鎧榮</a:t>
            </a:r>
            <a:endParaRPr lang="en-US" altLang="zh-HK" sz="3200" b="1" dirty="0" smtClean="0">
              <a:solidFill>
                <a:srgbClr val="FFFF00"/>
              </a:solidFill>
            </a:endParaRPr>
          </a:p>
          <a:p>
            <a:pPr algn="ctr"/>
            <a:r>
              <a:rPr lang="zh-HK" altLang="en-US" sz="3200" b="1" dirty="0">
                <a:solidFill>
                  <a:srgbClr val="FFFF00"/>
                </a:solidFill>
              </a:rPr>
              <a:t>李芓瑤  </a:t>
            </a:r>
            <a:r>
              <a:rPr lang="zh-HK" altLang="en-US" sz="3200" b="1" dirty="0" smtClean="0">
                <a:solidFill>
                  <a:srgbClr val="FFFF00"/>
                </a:solidFill>
              </a:rPr>
              <a:t>馮澤霖</a:t>
            </a:r>
            <a:endParaRPr lang="en-US" altLang="zh-HK" sz="3200" b="1" dirty="0" smtClean="0">
              <a:solidFill>
                <a:srgbClr val="FFFF00"/>
              </a:solidFill>
            </a:endParaRPr>
          </a:p>
          <a:p>
            <a:endParaRPr lang="zh-HK" altLang="en-US" dirty="0"/>
          </a:p>
        </p:txBody>
      </p:sp>
    </p:spTree>
    <p:extLst>
      <p:ext uri="{BB962C8B-B14F-4D97-AF65-F5344CB8AC3E}">
        <p14:creationId xmlns:p14="http://schemas.microsoft.com/office/powerpoint/2010/main" val="853519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b="1" dirty="0" smtClean="0">
                <a:solidFill>
                  <a:srgbClr val="7030A0"/>
                </a:solidFill>
                <a:effectLst>
                  <a:outerShdw blurRad="38100" dist="38100" dir="2700000" algn="tl">
                    <a:srgbClr val="000000">
                      <a:alpha val="43137"/>
                    </a:srgbClr>
                  </a:outerShdw>
                </a:effectLst>
              </a:rPr>
              <a:t>中山紀念堂建築特色</a:t>
            </a:r>
            <a:endParaRPr lang="zh-HK" altLang="en-US" b="1" dirty="0">
              <a:solidFill>
                <a:srgbClr val="7030A0"/>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lstStyle/>
          <a:p>
            <a:pPr marL="0" indent="0">
              <a:buNone/>
            </a:pPr>
            <a:endParaRPr lang="zh-HK" altLang="en-US" dirty="0"/>
          </a:p>
        </p:txBody>
      </p:sp>
      <p:pic>
        <p:nvPicPr>
          <p:cNvPr id="1026" name="Picture 2" descr="C:\Users\Vania\Desktop\廣州 project\DSCN59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8496944" cy="464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4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pPr algn="ctr" eaLnBrk="1" hangingPunct="1"/>
            <a:r>
              <a:rPr lang="zh-TW" altLang="en-US" sz="4800" b="1" u="sng" dirty="0" smtClean="0">
                <a:solidFill>
                  <a:srgbClr val="7030A0"/>
                </a:solidFill>
              </a:rPr>
              <a:t>廣州中山紀念堂</a:t>
            </a:r>
            <a:endParaRPr lang="zh-HK" altLang="en-US" sz="4800" b="1" u="sng" dirty="0" smtClean="0">
              <a:solidFill>
                <a:srgbClr val="7030A0"/>
              </a:solidFill>
              <a:latin typeface="標楷體" pitchFamily="65" charset="-120"/>
              <a:ea typeface="標楷體" pitchFamily="65" charset="-120"/>
            </a:endParaRPr>
          </a:p>
        </p:txBody>
      </p:sp>
      <p:pic>
        <p:nvPicPr>
          <p:cNvPr id="19459" name="Picture 6" descr="I:\DCIM\131___01 - 複製\IMG_37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989138"/>
            <a:ext cx="5546725" cy="4337050"/>
          </a:xfrm>
        </p:spPr>
      </p:pic>
    </p:spTree>
    <p:extLst>
      <p:ext uri="{BB962C8B-B14F-4D97-AF65-F5344CB8AC3E}">
        <p14:creationId xmlns:p14="http://schemas.microsoft.com/office/powerpoint/2010/main" val="1388071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6633"/>
            <a:ext cx="4572000" cy="1224135"/>
          </a:xfrm>
        </p:spPr>
        <p:txBody>
          <a:bodyPr rtlCol="0">
            <a:normAutofit fontScale="90000"/>
          </a:bodyPr>
          <a:lstStyle/>
          <a:p>
            <a:pPr algn="ctr" eaLnBrk="1" fontAlgn="auto" hangingPunct="1">
              <a:spcAft>
                <a:spcPts val="0"/>
              </a:spcAft>
              <a:defRPr/>
            </a:pPr>
            <a:r>
              <a:rPr lang="zh-TW" altLang="en-US" sz="4000" b="1" u="sng" dirty="0" smtClean="0">
                <a:solidFill>
                  <a:srgbClr val="C00000"/>
                </a:solidFill>
              </a:rPr>
              <a:t>廣州中山紀念堂</a:t>
            </a:r>
            <a:r>
              <a:rPr lang="en-US" altLang="zh-TW" sz="4000" b="1" u="sng" dirty="0" smtClean="0">
                <a:solidFill>
                  <a:srgbClr val="C00000"/>
                </a:solidFill>
              </a:rPr>
              <a:t/>
            </a:r>
            <a:br>
              <a:rPr lang="en-US" altLang="zh-TW" sz="4000" b="1" u="sng" dirty="0" smtClean="0">
                <a:solidFill>
                  <a:srgbClr val="C00000"/>
                </a:solidFill>
              </a:rPr>
            </a:br>
            <a:r>
              <a:rPr lang="zh-TW" altLang="en-US" sz="4000" b="1" u="sng" dirty="0" smtClean="0">
                <a:solidFill>
                  <a:srgbClr val="C00000"/>
                </a:solidFill>
              </a:rPr>
              <a:t>的結構</a:t>
            </a:r>
          </a:p>
        </p:txBody>
      </p:sp>
      <p:pic>
        <p:nvPicPr>
          <p:cNvPr id="3075" name="Picture 2" descr="I:\DCIM\131___01 - 複製\IMG_368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2349500"/>
            <a:ext cx="4464050" cy="3440113"/>
          </a:xfrm>
          <a:noFill/>
        </p:spPr>
      </p:pic>
      <p:pic>
        <p:nvPicPr>
          <p:cNvPr id="3076" name="Picture 3" descr="I:\DCIM\131___01 - 複製\IMG_3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620713"/>
            <a:ext cx="450056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I:\DCIM\131___01\IMG_3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4005263"/>
            <a:ext cx="47910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單箭頭接點 8"/>
          <p:cNvCxnSpPr/>
          <p:nvPr/>
        </p:nvCxnSpPr>
        <p:spPr>
          <a:xfrm flipH="1">
            <a:off x="2195736" y="1844824"/>
            <a:ext cx="1080120"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0" y="1412776"/>
            <a:ext cx="4499992"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n-US" altLang="zh-TW" sz="1600" b="1" dirty="0" smtClean="0">
              <a:solidFill>
                <a:srgbClr val="0070C0"/>
              </a:solidFill>
            </a:endParaRPr>
          </a:p>
          <a:p>
            <a:pPr algn="just"/>
            <a:r>
              <a:rPr lang="zh-TW" altLang="en-US" sz="1600" b="1" dirty="0" smtClean="0">
                <a:solidFill>
                  <a:srgbClr val="0070C0"/>
                </a:solidFill>
              </a:rPr>
              <a:t>屬於八角形宮殿式建築。拱形屋頂托起八個主桁架，組成一個八角亭。堂內有一個近似圓形的大會堂 。屋頂全部採用</a:t>
            </a:r>
            <a:r>
              <a:rPr lang="zh-TW" altLang="en-US" sz="1600" b="1" smtClean="0">
                <a:solidFill>
                  <a:srgbClr val="0070C0"/>
                </a:solidFill>
              </a:rPr>
              <a:t>藍色琉璃瓦。</a:t>
            </a:r>
            <a:endParaRPr lang="en-US" altLang="zh-TW" sz="1600" b="1" dirty="0" smtClean="0">
              <a:solidFill>
                <a:srgbClr val="0070C0"/>
              </a:solidFill>
            </a:endParaRPr>
          </a:p>
          <a:p>
            <a:pPr algn="ctr"/>
            <a:endParaRPr lang="zh-TW" altLang="en-US" dirty="0"/>
          </a:p>
        </p:txBody>
      </p:sp>
      <p:cxnSp>
        <p:nvCxnSpPr>
          <p:cNvPr id="17" name="直線單箭頭接點 16"/>
          <p:cNvCxnSpPr/>
          <p:nvPr/>
        </p:nvCxnSpPr>
        <p:spPr>
          <a:xfrm>
            <a:off x="4499992" y="2060848"/>
            <a:ext cx="1431776" cy="423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H="1">
            <a:off x="3419872" y="2276872"/>
            <a:ext cx="288032" cy="31683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34" idx="3"/>
          </p:cNvCxnSpPr>
          <p:nvPr/>
        </p:nvCxnSpPr>
        <p:spPr>
          <a:xfrm>
            <a:off x="3347864" y="6381328"/>
            <a:ext cx="1719808" cy="1356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圓角矩形 33"/>
          <p:cNvSpPr/>
          <p:nvPr/>
        </p:nvSpPr>
        <p:spPr>
          <a:xfrm>
            <a:off x="1835696" y="6093296"/>
            <a:ext cx="1512168"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70C0"/>
                </a:solidFill>
              </a:rPr>
              <a:t>堂內全景。</a:t>
            </a:r>
            <a:endParaRPr lang="en-US" altLang="zh-TW" b="1" dirty="0" smtClean="0">
              <a:solidFill>
                <a:srgbClr val="0070C0"/>
              </a:solidFill>
            </a:endParaRPr>
          </a:p>
        </p:txBody>
      </p:sp>
    </p:spTree>
    <p:extLst>
      <p:ext uri="{BB962C8B-B14F-4D97-AF65-F5344CB8AC3E}">
        <p14:creationId xmlns:p14="http://schemas.microsoft.com/office/powerpoint/2010/main" val="1777012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340768"/>
            <a:ext cx="8229600" cy="4785395"/>
          </a:xfrm>
        </p:spPr>
        <p:txBody>
          <a:bodyPr/>
          <a:lstStyle/>
          <a:p>
            <a:pPr marL="0" indent="0" algn="just">
              <a:buNone/>
            </a:pPr>
            <a:r>
              <a:rPr lang="zh-TW" altLang="en-US" sz="3200" b="1" dirty="0" smtClean="0">
                <a:solidFill>
                  <a:srgbClr val="0070C0"/>
                </a:solidFill>
              </a:rPr>
              <a:t>中山紀念堂屬於八角形宮殿式建築。</a:t>
            </a:r>
            <a:endParaRPr lang="en-US" altLang="zh-TW" sz="3200" b="1" dirty="0" smtClean="0">
              <a:solidFill>
                <a:srgbClr val="0070C0"/>
              </a:solidFill>
            </a:endParaRPr>
          </a:p>
          <a:p>
            <a:pPr marL="0" indent="0" algn="just">
              <a:buNone/>
            </a:pPr>
            <a:r>
              <a:rPr lang="zh-TW" altLang="en-US" sz="3200" b="1" dirty="0" smtClean="0">
                <a:solidFill>
                  <a:srgbClr val="0070C0"/>
                </a:solidFill>
              </a:rPr>
              <a:t>設計師運用建築力學結構原理，將四根大柱</a:t>
            </a:r>
            <a:endParaRPr lang="en-US" altLang="zh-TW" sz="3200" b="1" dirty="0" smtClean="0">
              <a:solidFill>
                <a:srgbClr val="0070C0"/>
              </a:solidFill>
            </a:endParaRPr>
          </a:p>
          <a:p>
            <a:pPr marL="0" indent="0" algn="just">
              <a:buNone/>
            </a:pPr>
            <a:r>
              <a:rPr lang="zh-TW" altLang="en-US" sz="3200" b="1" dirty="0" smtClean="0">
                <a:solidFill>
                  <a:srgbClr val="0070C0"/>
                </a:solidFill>
              </a:rPr>
              <a:t>置於四周牆壁中，用以支撐四個跨度各</a:t>
            </a:r>
            <a:r>
              <a:rPr lang="en-US" altLang="zh-TW" sz="3200" b="1" dirty="0" smtClean="0">
                <a:solidFill>
                  <a:srgbClr val="0070C0"/>
                </a:solidFill>
              </a:rPr>
              <a:t>30</a:t>
            </a:r>
            <a:r>
              <a:rPr lang="zh-TW" altLang="en-US" sz="3200" b="1" dirty="0" smtClean="0">
                <a:solidFill>
                  <a:srgbClr val="0070C0"/>
                </a:solidFill>
              </a:rPr>
              <a:t>米</a:t>
            </a:r>
            <a:endParaRPr lang="en-US" altLang="zh-TW" sz="3200" b="1" dirty="0" smtClean="0">
              <a:solidFill>
                <a:srgbClr val="0070C0"/>
              </a:solidFill>
            </a:endParaRPr>
          </a:p>
          <a:p>
            <a:pPr marL="0" indent="0" algn="just">
              <a:buNone/>
            </a:pPr>
            <a:r>
              <a:rPr lang="zh-TW" altLang="en-US" sz="3200" b="1" dirty="0" smtClean="0">
                <a:solidFill>
                  <a:srgbClr val="0070C0"/>
                </a:solidFill>
              </a:rPr>
              <a:t>左右的鋼桁架，使之整體彷彿一把張開的雨</a:t>
            </a:r>
            <a:endParaRPr lang="en-US" altLang="zh-TW" sz="3200" b="1" dirty="0" smtClean="0">
              <a:solidFill>
                <a:srgbClr val="0070C0"/>
              </a:solidFill>
            </a:endParaRPr>
          </a:p>
          <a:p>
            <a:pPr marL="0" indent="0" algn="just">
              <a:buNone/>
            </a:pPr>
            <a:r>
              <a:rPr lang="zh-TW" altLang="en-US" sz="3200" b="1" dirty="0" smtClean="0">
                <a:solidFill>
                  <a:srgbClr val="0070C0"/>
                </a:solidFill>
              </a:rPr>
              <a:t>傘，組成一個巨大拱形屋頂。拱形屋頂托起</a:t>
            </a:r>
            <a:endParaRPr lang="en-US" altLang="zh-TW" sz="3200" b="1" dirty="0" smtClean="0">
              <a:solidFill>
                <a:srgbClr val="0070C0"/>
              </a:solidFill>
            </a:endParaRPr>
          </a:p>
          <a:p>
            <a:pPr marL="0" indent="0" algn="just">
              <a:buNone/>
            </a:pPr>
            <a:r>
              <a:rPr lang="zh-TW" altLang="en-US" sz="3200" b="1" dirty="0" smtClean="0">
                <a:solidFill>
                  <a:srgbClr val="0070C0"/>
                </a:solidFill>
              </a:rPr>
              <a:t>八個主桁架，組成一個八角亭。堂內有一個</a:t>
            </a:r>
            <a:endParaRPr lang="en-US" altLang="zh-TW" sz="3200" b="1" dirty="0" smtClean="0">
              <a:solidFill>
                <a:srgbClr val="0070C0"/>
              </a:solidFill>
            </a:endParaRPr>
          </a:p>
          <a:p>
            <a:pPr marL="0" indent="0" algn="just">
              <a:buNone/>
            </a:pPr>
            <a:r>
              <a:rPr lang="zh-TW" altLang="en-US" sz="3200" b="1" dirty="0" smtClean="0">
                <a:solidFill>
                  <a:srgbClr val="0070C0"/>
                </a:solidFill>
              </a:rPr>
              <a:t>近似圓形的大會堂 。</a:t>
            </a:r>
            <a:endParaRPr lang="en-US" altLang="zh-TW" sz="3200" b="1" dirty="0" smtClean="0">
              <a:solidFill>
                <a:srgbClr val="0070C0"/>
              </a:solidFill>
            </a:endParaRPr>
          </a:p>
          <a:p>
            <a:pPr marL="0" indent="0">
              <a:buNone/>
            </a:pPr>
            <a:endParaRPr lang="en-US" altLang="zh-TW" dirty="0"/>
          </a:p>
          <a:p>
            <a:pPr marL="0" indent="0">
              <a:buNone/>
            </a:pPr>
            <a:endParaRPr lang="en-US" altLang="zh-TW" dirty="0" smtClean="0"/>
          </a:p>
          <a:p>
            <a:pPr marL="0" indent="0">
              <a:buNone/>
            </a:pPr>
            <a:endParaRPr lang="en-US" altLang="zh-TW" dirty="0" smtClean="0"/>
          </a:p>
          <a:p>
            <a:pPr marL="0" indent="0">
              <a:buNone/>
            </a:pPr>
            <a:endParaRPr lang="zh-HK" altLang="en-US" dirty="0"/>
          </a:p>
        </p:txBody>
      </p:sp>
    </p:spTree>
    <p:extLst>
      <p:ext uri="{BB962C8B-B14F-4D97-AF65-F5344CB8AC3E}">
        <p14:creationId xmlns:p14="http://schemas.microsoft.com/office/powerpoint/2010/main" val="34835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3" end="3"/>
                                            </p:txEl>
                                          </p:spTgt>
                                        </p:tgtEl>
                                        <p:attrNameLst>
                                          <p:attrName>ppt_x</p:attrName>
                                          <p:attrName>ppt_y</p:attrName>
                                        </p:attrNameLst>
                                      </p:cBhvr>
                                    </p:animMotion>
                                    <p:animRot by="1500000">
                                      <p:cBhvr>
                                        <p:cTn id="25" dur="125" fill="hold">
                                          <p:stCondLst>
                                            <p:cond delay="0"/>
                                          </p:stCondLst>
                                        </p:cTn>
                                        <p:tgtEl>
                                          <p:spTgt spid="3">
                                            <p:txEl>
                                              <p:pRg st="3" end="3"/>
                                            </p:txEl>
                                          </p:spTgt>
                                        </p:tgtEl>
                                        <p:attrNameLst>
                                          <p:attrName>r</p:attrName>
                                        </p:attrNameLst>
                                      </p:cBhvr>
                                    </p:animRot>
                                    <p:animRot by="-1500000">
                                      <p:cBhvr>
                                        <p:cTn id="26" dur="125" fill="hold">
                                          <p:stCondLst>
                                            <p:cond delay="125"/>
                                          </p:stCondLst>
                                        </p:cTn>
                                        <p:tgtEl>
                                          <p:spTgt spid="3">
                                            <p:txEl>
                                              <p:pRg st="3" end="3"/>
                                            </p:txEl>
                                          </p:spTgt>
                                        </p:tgtEl>
                                        <p:attrNameLst>
                                          <p:attrName>r</p:attrName>
                                        </p:attrNameLst>
                                      </p:cBhvr>
                                    </p:animRot>
                                    <p:animRot by="-1500000">
                                      <p:cBhvr>
                                        <p:cTn id="27" dur="125" fill="hold">
                                          <p:stCondLst>
                                            <p:cond delay="250"/>
                                          </p:stCondLst>
                                        </p:cTn>
                                        <p:tgtEl>
                                          <p:spTgt spid="3">
                                            <p:txEl>
                                              <p:pRg st="3" end="3"/>
                                            </p:txEl>
                                          </p:spTgt>
                                        </p:tgtEl>
                                        <p:attrNameLst>
                                          <p:attrName>r</p:attrName>
                                        </p:attrNameLst>
                                      </p:cBhvr>
                                    </p:animRot>
                                    <p:animRot by="1500000">
                                      <p:cBhvr>
                                        <p:cTn id="28" dur="125" fill="hold">
                                          <p:stCondLst>
                                            <p:cond delay="375"/>
                                          </p:stCondLst>
                                        </p:cTn>
                                        <p:tgtEl>
                                          <p:spTgt spid="3">
                                            <p:txEl>
                                              <p:pRg st="3" end="3"/>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4" end="4"/>
                                            </p:txEl>
                                          </p:spTgt>
                                        </p:tgtEl>
                                        <p:attrNameLst>
                                          <p:attrName>ppt_x</p:attrName>
                                          <p:attrName>ppt_y</p:attrName>
                                        </p:attrNameLst>
                                      </p:cBhvr>
                                    </p:animMotion>
                                    <p:animRot by="1500000">
                                      <p:cBhvr>
                                        <p:cTn id="31" dur="125" fill="hold">
                                          <p:stCondLst>
                                            <p:cond delay="0"/>
                                          </p:stCondLst>
                                        </p:cTn>
                                        <p:tgtEl>
                                          <p:spTgt spid="3">
                                            <p:txEl>
                                              <p:pRg st="4" end="4"/>
                                            </p:txEl>
                                          </p:spTgt>
                                        </p:tgtEl>
                                        <p:attrNameLst>
                                          <p:attrName>r</p:attrName>
                                        </p:attrNameLst>
                                      </p:cBhvr>
                                    </p:animRot>
                                    <p:animRot by="-1500000">
                                      <p:cBhvr>
                                        <p:cTn id="32" dur="125" fill="hold">
                                          <p:stCondLst>
                                            <p:cond delay="125"/>
                                          </p:stCondLst>
                                        </p:cTn>
                                        <p:tgtEl>
                                          <p:spTgt spid="3">
                                            <p:txEl>
                                              <p:pRg st="4" end="4"/>
                                            </p:txEl>
                                          </p:spTgt>
                                        </p:tgtEl>
                                        <p:attrNameLst>
                                          <p:attrName>r</p:attrName>
                                        </p:attrNameLst>
                                      </p:cBhvr>
                                    </p:animRot>
                                    <p:animRot by="-1500000">
                                      <p:cBhvr>
                                        <p:cTn id="33" dur="125" fill="hold">
                                          <p:stCondLst>
                                            <p:cond delay="250"/>
                                          </p:stCondLst>
                                        </p:cTn>
                                        <p:tgtEl>
                                          <p:spTgt spid="3">
                                            <p:txEl>
                                              <p:pRg st="4" end="4"/>
                                            </p:txEl>
                                          </p:spTgt>
                                        </p:tgtEl>
                                        <p:attrNameLst>
                                          <p:attrName>r</p:attrName>
                                        </p:attrNameLst>
                                      </p:cBhvr>
                                    </p:animRot>
                                    <p:animRot by="1500000">
                                      <p:cBhvr>
                                        <p:cTn id="34" dur="125" fill="hold">
                                          <p:stCondLst>
                                            <p:cond delay="375"/>
                                          </p:stCondLst>
                                        </p:cTn>
                                        <p:tgtEl>
                                          <p:spTgt spid="3">
                                            <p:txEl>
                                              <p:pRg st="4" end="4"/>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3">
                                            <p:txEl>
                                              <p:pRg st="5" end="5"/>
                                            </p:txEl>
                                          </p:spTgt>
                                        </p:tgtEl>
                                        <p:attrNameLst>
                                          <p:attrName>ppt_x</p:attrName>
                                          <p:attrName>ppt_y</p:attrName>
                                        </p:attrNameLst>
                                      </p:cBhvr>
                                    </p:animMotion>
                                    <p:animRot by="1500000">
                                      <p:cBhvr>
                                        <p:cTn id="37" dur="125" fill="hold">
                                          <p:stCondLst>
                                            <p:cond delay="0"/>
                                          </p:stCondLst>
                                        </p:cTn>
                                        <p:tgtEl>
                                          <p:spTgt spid="3">
                                            <p:txEl>
                                              <p:pRg st="5" end="5"/>
                                            </p:txEl>
                                          </p:spTgt>
                                        </p:tgtEl>
                                        <p:attrNameLst>
                                          <p:attrName>r</p:attrName>
                                        </p:attrNameLst>
                                      </p:cBhvr>
                                    </p:animRot>
                                    <p:animRot by="-1500000">
                                      <p:cBhvr>
                                        <p:cTn id="38" dur="125" fill="hold">
                                          <p:stCondLst>
                                            <p:cond delay="125"/>
                                          </p:stCondLst>
                                        </p:cTn>
                                        <p:tgtEl>
                                          <p:spTgt spid="3">
                                            <p:txEl>
                                              <p:pRg st="5" end="5"/>
                                            </p:txEl>
                                          </p:spTgt>
                                        </p:tgtEl>
                                        <p:attrNameLst>
                                          <p:attrName>r</p:attrName>
                                        </p:attrNameLst>
                                      </p:cBhvr>
                                    </p:animRot>
                                    <p:animRot by="-1500000">
                                      <p:cBhvr>
                                        <p:cTn id="39" dur="125" fill="hold">
                                          <p:stCondLst>
                                            <p:cond delay="250"/>
                                          </p:stCondLst>
                                        </p:cTn>
                                        <p:tgtEl>
                                          <p:spTgt spid="3">
                                            <p:txEl>
                                              <p:pRg st="5" end="5"/>
                                            </p:txEl>
                                          </p:spTgt>
                                        </p:tgtEl>
                                        <p:attrNameLst>
                                          <p:attrName>r</p:attrName>
                                        </p:attrNameLst>
                                      </p:cBhvr>
                                    </p:animRot>
                                    <p:animRot by="1500000">
                                      <p:cBhvr>
                                        <p:cTn id="40" dur="125" fill="hold">
                                          <p:stCondLst>
                                            <p:cond delay="375"/>
                                          </p:stCondLst>
                                        </p:cTn>
                                        <p:tgtEl>
                                          <p:spTgt spid="3">
                                            <p:txEl>
                                              <p:pRg st="5" end="5"/>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6" end="6"/>
                                            </p:txEl>
                                          </p:spTgt>
                                        </p:tgtEl>
                                        <p:attrNameLst>
                                          <p:attrName>ppt_x</p:attrName>
                                          <p:attrName>ppt_y</p:attrName>
                                        </p:attrNameLst>
                                      </p:cBhvr>
                                    </p:animMotion>
                                    <p:animRot by="1500000">
                                      <p:cBhvr>
                                        <p:cTn id="43" dur="125" fill="hold">
                                          <p:stCondLst>
                                            <p:cond delay="0"/>
                                          </p:stCondLst>
                                        </p:cTn>
                                        <p:tgtEl>
                                          <p:spTgt spid="3">
                                            <p:txEl>
                                              <p:pRg st="6" end="6"/>
                                            </p:txEl>
                                          </p:spTgt>
                                        </p:tgtEl>
                                        <p:attrNameLst>
                                          <p:attrName>r</p:attrName>
                                        </p:attrNameLst>
                                      </p:cBhvr>
                                    </p:animRot>
                                    <p:animRot by="-1500000">
                                      <p:cBhvr>
                                        <p:cTn id="44" dur="125" fill="hold">
                                          <p:stCondLst>
                                            <p:cond delay="125"/>
                                          </p:stCondLst>
                                        </p:cTn>
                                        <p:tgtEl>
                                          <p:spTgt spid="3">
                                            <p:txEl>
                                              <p:pRg st="6" end="6"/>
                                            </p:txEl>
                                          </p:spTgt>
                                        </p:tgtEl>
                                        <p:attrNameLst>
                                          <p:attrName>r</p:attrName>
                                        </p:attrNameLst>
                                      </p:cBhvr>
                                    </p:animRot>
                                    <p:animRot by="-1500000">
                                      <p:cBhvr>
                                        <p:cTn id="45" dur="125" fill="hold">
                                          <p:stCondLst>
                                            <p:cond delay="250"/>
                                          </p:stCondLst>
                                        </p:cTn>
                                        <p:tgtEl>
                                          <p:spTgt spid="3">
                                            <p:txEl>
                                              <p:pRg st="6" end="6"/>
                                            </p:txEl>
                                          </p:spTgt>
                                        </p:tgtEl>
                                        <p:attrNameLst>
                                          <p:attrName>r</p:attrName>
                                        </p:attrNameLst>
                                      </p:cBhvr>
                                    </p:animRot>
                                    <p:animRot by="1500000">
                                      <p:cBhvr>
                                        <p:cTn id="46" dur="125" fill="hold">
                                          <p:stCondLst>
                                            <p:cond delay="375"/>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553" y="836712"/>
            <a:ext cx="8229600" cy="5288187"/>
          </a:xfrm>
        </p:spPr>
        <p:txBody>
          <a:bodyPr>
            <a:normAutofit/>
          </a:bodyPr>
          <a:lstStyle/>
          <a:p>
            <a:pPr marL="0" indent="0" algn="just">
              <a:buNone/>
            </a:pPr>
            <a:endParaRPr lang="en-US" altLang="zh-TW" sz="2400" b="1" dirty="0" smtClean="0">
              <a:solidFill>
                <a:srgbClr val="0070C0"/>
              </a:solidFill>
            </a:endParaRPr>
          </a:p>
          <a:p>
            <a:pPr algn="just"/>
            <a:r>
              <a:rPr lang="zh-TW" altLang="en-US" sz="2400" b="1" dirty="0" smtClean="0">
                <a:solidFill>
                  <a:srgbClr val="0070C0"/>
                </a:solidFill>
              </a:rPr>
              <a:t>紀念堂飛簷飄卷，所使用的琉璃瓦製作精緻美觀。</a:t>
            </a:r>
            <a:endParaRPr lang="en-US" altLang="zh-TW" sz="2400" b="1" dirty="0" smtClean="0">
              <a:solidFill>
                <a:srgbClr val="0070C0"/>
              </a:solidFill>
            </a:endParaRPr>
          </a:p>
          <a:p>
            <a:pPr algn="just"/>
            <a:r>
              <a:rPr lang="zh-TW" altLang="en-US" sz="2400" b="1" dirty="0">
                <a:solidFill>
                  <a:srgbClr val="0070C0"/>
                </a:solidFill>
              </a:rPr>
              <a:t>中山紀念堂選用了孫中山先生生前最喜愛的寶藍色琉璃瓦作為主色調，不能不說是煞費了一番苦心的</a:t>
            </a:r>
            <a:r>
              <a:rPr lang="zh-TW" altLang="en-US" sz="2400" b="1" dirty="0" smtClean="0">
                <a:solidFill>
                  <a:srgbClr val="0070C0"/>
                </a:solidFill>
              </a:rPr>
              <a:t>。</a:t>
            </a:r>
            <a:endParaRPr lang="en-US" altLang="zh-TW" sz="2400" b="1" dirty="0" smtClean="0">
              <a:solidFill>
                <a:srgbClr val="0070C0"/>
              </a:solidFill>
            </a:endParaRPr>
          </a:p>
          <a:p>
            <a:pPr algn="just"/>
            <a:r>
              <a:rPr lang="zh-TW" altLang="en-US" sz="2400" b="1" dirty="0">
                <a:solidFill>
                  <a:srgbClr val="0070C0"/>
                </a:solidFill>
              </a:rPr>
              <a:t>簷角的雲水花紋、斗拱上的裝飾圖案、簷頭的鐘形鐵馬，樑上的</a:t>
            </a:r>
            <a:r>
              <a:rPr lang="en-US" altLang="zh-TW" sz="2400" b="1" dirty="0">
                <a:solidFill>
                  <a:srgbClr val="0070C0"/>
                </a:solidFill>
              </a:rPr>
              <a:t>"d"</a:t>
            </a:r>
            <a:r>
              <a:rPr lang="zh-TW" altLang="en-US" sz="2400" b="1" dirty="0">
                <a:solidFill>
                  <a:srgbClr val="0070C0"/>
                </a:solidFill>
              </a:rPr>
              <a:t>字圖形，也都極富民族特色</a:t>
            </a:r>
            <a:endParaRPr lang="zh-HK" altLang="en-US" sz="2400" b="1" dirty="0">
              <a:solidFill>
                <a:srgbClr val="0070C0"/>
              </a:solidFill>
            </a:endParaRPr>
          </a:p>
        </p:txBody>
      </p:sp>
      <p:pic>
        <p:nvPicPr>
          <p:cNvPr id="2050" name="Picture 2" descr="C:\Users\Vania\Desktop\廣州 project\DSCN59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786443"/>
            <a:ext cx="2952328" cy="21140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ania\Desktop\廣州 project\DSCN59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717032"/>
            <a:ext cx="3312368" cy="225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arn(inVertic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randombar(horizont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lstStyle/>
          <a:p>
            <a:pPr marL="0" indent="0">
              <a:buNone/>
            </a:pPr>
            <a:r>
              <a:rPr lang="zh-TW" altLang="en-US" dirty="0" smtClean="0"/>
              <a:t>中山紀念堂所採用的彩色陶質道板磚及外牆</a:t>
            </a:r>
            <a:endParaRPr lang="en-US" altLang="zh-TW" dirty="0" smtClean="0"/>
          </a:p>
          <a:p>
            <a:pPr marL="0" indent="0">
              <a:buNone/>
            </a:pPr>
            <a:r>
              <a:rPr lang="zh-TW" altLang="en-US" dirty="0" smtClean="0"/>
              <a:t>裝飾毛面磚 </a:t>
            </a:r>
            <a:r>
              <a:rPr lang="en-US" altLang="zh-TW" dirty="0" smtClean="0"/>
              <a:t>, </a:t>
            </a:r>
            <a:r>
              <a:rPr lang="zh-TW" altLang="en-US" dirty="0" smtClean="0"/>
              <a:t>屋頂共分四層，層層飛簷出翹，</a:t>
            </a:r>
            <a:endParaRPr lang="en-US" altLang="zh-TW" dirty="0" smtClean="0"/>
          </a:p>
          <a:p>
            <a:pPr marL="0" indent="0">
              <a:buNone/>
            </a:pPr>
            <a:r>
              <a:rPr lang="zh-TW" altLang="en-US" dirty="0" smtClean="0"/>
              <a:t>組成一個有機的屋頂群，四面環抱著中央八</a:t>
            </a:r>
            <a:endParaRPr lang="en-US" altLang="zh-TW" dirty="0" smtClean="0"/>
          </a:p>
          <a:p>
            <a:pPr marL="0" indent="0">
              <a:buNone/>
            </a:pPr>
            <a:r>
              <a:rPr lang="zh-TW" altLang="en-US" dirty="0" smtClean="0"/>
              <a:t>角攢尖琉璃瓦尖頂。</a:t>
            </a:r>
            <a:endParaRPr lang="en-US" altLang="zh-TW" dirty="0" smtClean="0"/>
          </a:p>
          <a:p>
            <a:pPr marL="0" indent="0">
              <a:buNone/>
            </a:pPr>
            <a:endParaRPr lang="en-US" altLang="zh-TW" dirty="0" smtClean="0"/>
          </a:p>
          <a:p>
            <a:pPr marL="0" indent="0">
              <a:buNone/>
            </a:pPr>
            <a:endParaRPr lang="zh-TW" altLang="en-US" dirty="0" smtClean="0"/>
          </a:p>
          <a:p>
            <a:pPr marL="0" indent="0">
              <a:buNone/>
            </a:pPr>
            <a:endParaRPr lang="zh-TW" altLang="en-US" dirty="0"/>
          </a:p>
        </p:txBody>
      </p:sp>
      <p:pic>
        <p:nvPicPr>
          <p:cNvPr id="3074" name="Picture 2" descr="C:\Users\Vania\Desktop\廣州 project\DSCN5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132856"/>
            <a:ext cx="4464496" cy="35036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ania\Desktop\廣州 project\DSCN59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483006"/>
            <a:ext cx="3816424" cy="28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4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 calcmode="lin" valueType="num">
                                      <p:cBhvr>
                                        <p:cTn id="23" dur="1000" fill="hold"/>
                                        <p:tgtEl>
                                          <p:spTgt spid="3074"/>
                                        </p:tgtEl>
                                        <p:attrNameLst>
                                          <p:attrName>style.rotation</p:attrName>
                                        </p:attrNameLst>
                                      </p:cBhvr>
                                      <p:tavLst>
                                        <p:tav tm="0">
                                          <p:val>
                                            <p:fltVal val="90"/>
                                          </p:val>
                                        </p:tav>
                                        <p:tav tm="100000">
                                          <p:val>
                                            <p:fltVal val="0"/>
                                          </p:val>
                                        </p:tav>
                                      </p:tavLst>
                                    </p:anim>
                                    <p:animEffect transition="in" filter="fade">
                                      <p:cBhvr>
                                        <p:cTn id="24" dur="1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p:cTn id="29" dur="500" fill="hold"/>
                                        <p:tgtEl>
                                          <p:spTgt spid="3075"/>
                                        </p:tgtEl>
                                        <p:attrNameLst>
                                          <p:attrName>ppt_w</p:attrName>
                                        </p:attrNameLst>
                                      </p:cBhvr>
                                      <p:tavLst>
                                        <p:tav tm="0">
                                          <p:val>
                                            <p:fltVal val="0"/>
                                          </p:val>
                                        </p:tav>
                                        <p:tav tm="100000">
                                          <p:val>
                                            <p:strVal val="#ppt_w"/>
                                          </p:val>
                                        </p:tav>
                                      </p:tavLst>
                                    </p:anim>
                                    <p:anim calcmode="lin" valueType="num">
                                      <p:cBhvr>
                                        <p:cTn id="30" dur="500" fill="hold"/>
                                        <p:tgtEl>
                                          <p:spTgt spid="3075"/>
                                        </p:tgtEl>
                                        <p:attrNameLst>
                                          <p:attrName>ppt_h</p:attrName>
                                        </p:attrNameLst>
                                      </p:cBhvr>
                                      <p:tavLst>
                                        <p:tav tm="0">
                                          <p:val>
                                            <p:fltVal val="0"/>
                                          </p:val>
                                        </p:tav>
                                        <p:tav tm="100000">
                                          <p:val>
                                            <p:strVal val="#ppt_h"/>
                                          </p:val>
                                        </p:tav>
                                      </p:tavLst>
                                    </p:anim>
                                    <p:animEffect transition="in" filter="fade">
                                      <p:cBhvr>
                                        <p:cTn id="3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0525" y="764704"/>
            <a:ext cx="8229600" cy="5652120"/>
          </a:xfrm>
        </p:spPr>
        <p:txBody>
          <a:bodyPr/>
          <a:lstStyle/>
          <a:p>
            <a:pPr marL="0" indent="0">
              <a:buNone/>
            </a:pPr>
            <a:r>
              <a:rPr lang="zh-TW" altLang="en-US" sz="2400" b="1" dirty="0" smtClean="0">
                <a:solidFill>
                  <a:srgbClr val="0070C0"/>
                </a:solidFill>
              </a:rPr>
              <a:t>在正門東西兩夾角的重簷下，各有一組三扇</a:t>
            </a:r>
            <a:endParaRPr lang="en-US" altLang="zh-TW" sz="2400" b="1" dirty="0" smtClean="0">
              <a:solidFill>
                <a:srgbClr val="0070C0"/>
              </a:solidFill>
            </a:endParaRPr>
          </a:p>
          <a:p>
            <a:pPr marL="0" indent="0">
              <a:buNone/>
            </a:pPr>
            <a:r>
              <a:rPr lang="zh-TW" altLang="en-US" sz="2400" b="1" dirty="0" smtClean="0">
                <a:solidFill>
                  <a:srgbClr val="0070C0"/>
                </a:solidFill>
              </a:rPr>
              <a:t>梯級狀的格心窗。自然採光和人工照明</a:t>
            </a:r>
            <a:r>
              <a:rPr lang="zh-TW" altLang="en-US" sz="2400" b="1" dirty="0">
                <a:solidFill>
                  <a:srgbClr val="0070C0"/>
                </a:solidFill>
              </a:rPr>
              <a:t>結合</a:t>
            </a:r>
            <a:r>
              <a:rPr lang="zh-TW" altLang="en-US" sz="2400" b="1" dirty="0" smtClean="0">
                <a:solidFill>
                  <a:srgbClr val="0070C0"/>
                </a:solidFill>
              </a:rPr>
              <a:t>，</a:t>
            </a:r>
            <a:endParaRPr lang="en-US" altLang="zh-TW" sz="2400" b="1" dirty="0" smtClean="0">
              <a:solidFill>
                <a:srgbClr val="0070C0"/>
              </a:solidFill>
            </a:endParaRPr>
          </a:p>
          <a:p>
            <a:pPr marL="0" indent="0">
              <a:buNone/>
            </a:pPr>
            <a:r>
              <a:rPr lang="zh-TW" altLang="en-US" sz="2400" b="1" dirty="0" smtClean="0">
                <a:solidFill>
                  <a:srgbClr val="0070C0"/>
                </a:solidFill>
              </a:rPr>
              <a:t>自然通風和機械通風結合，體現了設計者</a:t>
            </a:r>
            <a:endParaRPr lang="en-US" altLang="zh-TW" sz="2400" b="1" dirty="0" smtClean="0">
              <a:solidFill>
                <a:srgbClr val="0070C0"/>
              </a:solidFill>
            </a:endParaRPr>
          </a:p>
          <a:p>
            <a:pPr marL="0" indent="0">
              <a:buNone/>
            </a:pPr>
            <a:r>
              <a:rPr lang="zh-TW" altLang="en-US" sz="2400" b="1" dirty="0" smtClean="0">
                <a:solidFill>
                  <a:srgbClr val="0070C0"/>
                </a:solidFill>
              </a:rPr>
              <a:t>對大空間建築的生態設計思想。</a:t>
            </a:r>
            <a:endParaRPr lang="en-US" altLang="zh-TW" sz="2400" b="1" dirty="0" smtClean="0">
              <a:solidFill>
                <a:srgbClr val="0070C0"/>
              </a:solidFill>
            </a:endParaRPr>
          </a:p>
          <a:p>
            <a:pPr marL="0" indent="0">
              <a:buNone/>
            </a:pPr>
            <a:endParaRPr lang="zh-HK" altLang="en-US" dirty="0"/>
          </a:p>
        </p:txBody>
      </p:sp>
      <p:pic>
        <p:nvPicPr>
          <p:cNvPr id="4098" name="Picture 2" descr="C:\Users\Vania\Desktop\廣州 project\DSCN59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636912"/>
            <a:ext cx="7391467" cy="3779912"/>
          </a:xfrm>
          <a:prstGeom prst="rect">
            <a:avLst/>
          </a:prstGeom>
          <a:noFill/>
          <a:extLst>
            <a:ext uri="{909E8E84-426E-40DD-AFC4-6F175D3DCCD1}">
              <a14:hiddenFill xmlns:a14="http://schemas.microsoft.com/office/drawing/2010/main">
                <a:solidFill>
                  <a:srgbClr val="FFFFFF"/>
                </a:solidFill>
              </a14:hiddenFill>
            </a:ext>
          </a:extLst>
        </p:spPr>
      </p:pic>
      <p:sp>
        <p:nvSpPr>
          <p:cNvPr id="7" name="向右箭號 6"/>
          <p:cNvSpPr/>
          <p:nvPr/>
        </p:nvSpPr>
        <p:spPr>
          <a:xfrm rot="12249685">
            <a:off x="2052743" y="3317977"/>
            <a:ext cx="1184769"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圓角矩形 9"/>
          <p:cNvSpPr/>
          <p:nvPr/>
        </p:nvSpPr>
        <p:spPr>
          <a:xfrm>
            <a:off x="3278309" y="3797636"/>
            <a:ext cx="111612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文字方塊 10"/>
          <p:cNvSpPr txBox="1"/>
          <p:nvPr/>
        </p:nvSpPr>
        <p:spPr>
          <a:xfrm>
            <a:off x="3287732" y="3796593"/>
            <a:ext cx="1097277" cy="584775"/>
          </a:xfrm>
          <a:prstGeom prst="rect">
            <a:avLst/>
          </a:prstGeom>
          <a:noFill/>
        </p:spPr>
        <p:txBody>
          <a:bodyPr wrap="square" rtlCol="0">
            <a:spAutoFit/>
          </a:bodyPr>
          <a:lstStyle/>
          <a:p>
            <a:r>
              <a:rPr lang="zh-HK" altLang="en-US" sz="3200" dirty="0"/>
              <a:t>雀替</a:t>
            </a:r>
          </a:p>
        </p:txBody>
      </p:sp>
    </p:spTree>
    <p:extLst>
      <p:ext uri="{BB962C8B-B14F-4D97-AF65-F5344CB8AC3E}">
        <p14:creationId xmlns:p14="http://schemas.microsoft.com/office/powerpoint/2010/main" val="26875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HK" altLang="en-US" dirty="0">
                <a:solidFill>
                  <a:srgbClr val="FF0000"/>
                </a:solidFill>
              </a:rPr>
              <a:t>中西式建築物的對比</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120776061"/>
              </p:ext>
            </p:extLst>
          </p:nvPr>
        </p:nvGraphicFramePr>
        <p:xfrm>
          <a:off x="179512" y="2780928"/>
          <a:ext cx="8229600" cy="3536672"/>
        </p:xfrm>
        <a:graphic>
          <a:graphicData uri="http://schemas.openxmlformats.org/drawingml/2006/table">
            <a:tbl>
              <a:tblPr firstRow="1" bandRow="1">
                <a:tableStyleId>{5C22544A-7EE6-4342-B048-85BDC9FD1C3A}</a:tableStyleId>
              </a:tblPr>
              <a:tblGrid>
                <a:gridCol w="2743200"/>
                <a:gridCol w="2585392"/>
                <a:gridCol w="2901008"/>
              </a:tblGrid>
              <a:tr h="658872">
                <a:tc>
                  <a:txBody>
                    <a:bodyPr/>
                    <a:lstStyle/>
                    <a:p>
                      <a:endParaRPr lang="zh-HK" altLang="en-US" sz="2400" dirty="0"/>
                    </a:p>
                  </a:txBody>
                  <a:tcPr/>
                </a:tc>
                <a:tc>
                  <a:txBody>
                    <a:bodyPr/>
                    <a:lstStyle/>
                    <a:p>
                      <a:pPr algn="ctr"/>
                      <a:r>
                        <a:rPr lang="zh-HK" altLang="en-US" sz="3200" b="1" dirty="0" smtClean="0">
                          <a:solidFill>
                            <a:srgbClr val="FF0000"/>
                          </a:solidFill>
                        </a:rPr>
                        <a:t>中式</a:t>
                      </a:r>
                      <a:endParaRPr lang="zh-HK" altLang="en-US" sz="3200" b="1" dirty="0">
                        <a:solidFill>
                          <a:srgbClr val="FF0000"/>
                        </a:solidFill>
                      </a:endParaRPr>
                    </a:p>
                  </a:txBody>
                  <a:tcPr/>
                </a:tc>
                <a:tc>
                  <a:txBody>
                    <a:bodyPr/>
                    <a:lstStyle/>
                    <a:p>
                      <a:pPr algn="ctr"/>
                      <a:r>
                        <a:rPr lang="zh-HK" altLang="en-US" sz="3200" dirty="0" smtClean="0">
                          <a:solidFill>
                            <a:srgbClr val="FF0000"/>
                          </a:solidFill>
                        </a:rPr>
                        <a:t>西式</a:t>
                      </a:r>
                      <a:endParaRPr lang="zh-HK" altLang="en-US" sz="3200" dirty="0">
                        <a:solidFill>
                          <a:srgbClr val="FF0000"/>
                        </a:solidFill>
                      </a:endParaRPr>
                    </a:p>
                  </a:txBody>
                  <a:tcPr/>
                </a:tc>
              </a:tr>
              <a:tr h="565264">
                <a:tc>
                  <a:txBody>
                    <a:bodyPr/>
                    <a:lstStyle/>
                    <a:p>
                      <a:pPr algn="ctr"/>
                      <a:r>
                        <a:rPr lang="zh-HK" altLang="en-US" sz="3200" b="1" dirty="0" smtClean="0"/>
                        <a:t>反映</a:t>
                      </a:r>
                      <a:endParaRPr lang="zh-HK" altLang="en-US" sz="3200" b="1" dirty="0"/>
                    </a:p>
                  </a:txBody>
                  <a:tcPr/>
                </a:tc>
                <a:tc>
                  <a:txBody>
                    <a:bodyPr/>
                    <a:lstStyle/>
                    <a:p>
                      <a:pPr algn="ctr"/>
                      <a:r>
                        <a:rPr lang="zh-HK" altLang="en-US" sz="3200" dirty="0" smtClean="0"/>
                        <a:t>儒家文化</a:t>
                      </a:r>
                      <a:endParaRPr lang="zh-HK" altLang="en-US" sz="3200" dirty="0"/>
                    </a:p>
                  </a:txBody>
                  <a:tcPr/>
                </a:tc>
                <a:tc>
                  <a:txBody>
                    <a:bodyPr/>
                    <a:lstStyle/>
                    <a:p>
                      <a:pPr algn="ctr"/>
                      <a:r>
                        <a:rPr lang="zh-HK" altLang="en-US" sz="3200" dirty="0" smtClean="0"/>
                        <a:t>宗教思想</a:t>
                      </a:r>
                      <a:endParaRPr lang="zh-HK" altLang="en-US" sz="3200" dirty="0"/>
                    </a:p>
                  </a:txBody>
                  <a:tcPr/>
                </a:tc>
              </a:tr>
              <a:tr h="850240">
                <a:tc>
                  <a:txBody>
                    <a:bodyPr/>
                    <a:lstStyle/>
                    <a:p>
                      <a:pPr algn="ctr"/>
                      <a:r>
                        <a:rPr lang="zh-HK" altLang="en-US" sz="3200" b="1" dirty="0" smtClean="0"/>
                        <a:t>材料</a:t>
                      </a:r>
                      <a:endParaRPr lang="zh-HK" altLang="en-US" sz="3200" b="1" dirty="0"/>
                    </a:p>
                  </a:txBody>
                  <a:tcPr/>
                </a:tc>
                <a:tc>
                  <a:txBody>
                    <a:bodyPr/>
                    <a:lstStyle/>
                    <a:p>
                      <a:r>
                        <a:rPr lang="zh-HK" altLang="en-US" sz="3200" dirty="0" smtClean="0"/>
                        <a:t>木材、瓦片、青磚</a:t>
                      </a:r>
                      <a:endParaRPr lang="zh-HK" altLang="en-US" sz="3200" dirty="0"/>
                    </a:p>
                  </a:txBody>
                  <a:tcPr/>
                </a:tc>
                <a:tc>
                  <a:txBody>
                    <a:bodyPr/>
                    <a:lstStyle/>
                    <a:p>
                      <a:pPr algn="ctr"/>
                      <a:r>
                        <a:rPr lang="zh-HK" altLang="en-US" sz="3200" dirty="0" smtClean="0"/>
                        <a:t>鐵、石屎、石、玻璃</a:t>
                      </a:r>
                      <a:endParaRPr lang="zh-HK" altLang="en-US" sz="3200" dirty="0"/>
                    </a:p>
                  </a:txBody>
                  <a:tcPr/>
                </a:tc>
              </a:tr>
              <a:tr h="543664">
                <a:tc>
                  <a:txBody>
                    <a:bodyPr/>
                    <a:lstStyle/>
                    <a:p>
                      <a:pPr algn="ctr"/>
                      <a:r>
                        <a:rPr lang="zh-HK" altLang="en-US" sz="3200" b="1" dirty="0" smtClean="0"/>
                        <a:t>頂部</a:t>
                      </a:r>
                      <a:endParaRPr lang="zh-HK" altLang="en-US" sz="3200" b="1" dirty="0"/>
                    </a:p>
                  </a:txBody>
                  <a:tcPr/>
                </a:tc>
                <a:tc>
                  <a:txBody>
                    <a:bodyPr/>
                    <a:lstStyle/>
                    <a:p>
                      <a:pPr algn="ctr"/>
                      <a:r>
                        <a:rPr lang="zh-HK" altLang="en-US" sz="3200" dirty="0" smtClean="0"/>
                        <a:t>瓦頂</a:t>
                      </a:r>
                      <a:endParaRPr lang="zh-HK" altLang="en-US" sz="3200" dirty="0"/>
                    </a:p>
                  </a:txBody>
                  <a:tcPr/>
                </a:tc>
                <a:tc>
                  <a:txBody>
                    <a:bodyPr/>
                    <a:lstStyle/>
                    <a:p>
                      <a:pPr algn="ctr"/>
                      <a:r>
                        <a:rPr lang="zh-HK" altLang="en-US" sz="3200" dirty="0" smtClean="0"/>
                        <a:t>尖頂</a:t>
                      </a:r>
                      <a:endParaRPr lang="zh-HK" altLang="en-US" sz="3200" dirty="0"/>
                    </a:p>
                  </a:txBody>
                  <a:tcPr/>
                </a:tc>
              </a:tr>
              <a:tr h="652760">
                <a:tc>
                  <a:txBody>
                    <a:bodyPr/>
                    <a:lstStyle/>
                    <a:p>
                      <a:pPr algn="ctr"/>
                      <a:r>
                        <a:rPr lang="zh-HK" altLang="en-US" sz="3200" b="1" i="0" u="none" dirty="0" smtClean="0">
                          <a:effectLst/>
                        </a:rPr>
                        <a:t>結構</a:t>
                      </a:r>
                      <a:endParaRPr lang="zh-HK" altLang="en-US" sz="3200" b="1" i="0" u="none" dirty="0">
                        <a:effectLst/>
                      </a:endParaRPr>
                    </a:p>
                  </a:txBody>
                  <a:tcPr/>
                </a:tc>
                <a:tc>
                  <a:txBody>
                    <a:bodyPr/>
                    <a:lstStyle/>
                    <a:p>
                      <a:pPr algn="ctr"/>
                      <a:r>
                        <a:rPr lang="zh-HK" altLang="en-US" sz="3200" dirty="0" smtClean="0"/>
                        <a:t>橫向拓展</a:t>
                      </a:r>
                      <a:endParaRPr lang="zh-HK" altLang="en-US" sz="3200" dirty="0"/>
                    </a:p>
                  </a:txBody>
                  <a:tcPr/>
                </a:tc>
                <a:tc>
                  <a:txBody>
                    <a:bodyPr/>
                    <a:lstStyle/>
                    <a:p>
                      <a:pPr algn="ctr"/>
                      <a:r>
                        <a:rPr lang="zh-HK" altLang="en-US" sz="3200" dirty="0" smtClean="0"/>
                        <a:t>縱向發展</a:t>
                      </a:r>
                      <a:endParaRPr lang="zh-HK" altLang="en-US" sz="3200" dirty="0"/>
                    </a:p>
                  </a:txBody>
                  <a:tcPr/>
                </a:tc>
              </a:tr>
            </a:tbl>
          </a:graphicData>
        </a:graphic>
      </p:graphicFrame>
    </p:spTree>
    <p:extLst>
      <p:ext uri="{BB962C8B-B14F-4D97-AF65-F5344CB8AC3E}">
        <p14:creationId xmlns:p14="http://schemas.microsoft.com/office/powerpoint/2010/main" val="2487881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332656"/>
            <a:ext cx="8305800" cy="936104"/>
          </a:xfrm>
          <a:extLst/>
        </p:spPr>
        <p:txBody>
          <a:bodyPr/>
          <a:lstStyle/>
          <a:p>
            <a:pPr algn="ctr" eaLnBrk="1" fontAlgn="auto" hangingPunct="1">
              <a:spcAft>
                <a:spcPts val="0"/>
              </a:spcAft>
              <a:defRPr/>
            </a:pPr>
            <a:r>
              <a:rPr lang="zh-HK" altLang="en-US" b="1" dirty="0">
                <a:solidFill>
                  <a:srgbClr val="FF0000"/>
                </a:solidFill>
              </a:rPr>
              <a:t>組員</a:t>
            </a:r>
            <a:r>
              <a:rPr lang="zh-HK" altLang="en-US" b="1" dirty="0" smtClean="0">
                <a:solidFill>
                  <a:srgbClr val="FF0000"/>
                </a:solidFill>
              </a:rPr>
              <a:t>感想</a:t>
            </a:r>
            <a:r>
              <a:rPr lang="en-US" altLang="zh-HK" b="1" dirty="0" smtClean="0">
                <a:solidFill>
                  <a:srgbClr val="FF0000"/>
                </a:solidFill>
              </a:rPr>
              <a:t>-1</a:t>
            </a:r>
            <a:endParaRPr lang="zh-HK" altLang="en-US" b="1" dirty="0">
              <a:solidFill>
                <a:srgbClr val="FF0000"/>
              </a:solidFill>
            </a:endParaRPr>
          </a:p>
        </p:txBody>
      </p:sp>
      <p:sp>
        <p:nvSpPr>
          <p:cNvPr id="3" name="內容版面配置區 2"/>
          <p:cNvSpPr>
            <a:spLocks noGrp="1"/>
          </p:cNvSpPr>
          <p:nvPr>
            <p:ph idx="4294967295"/>
          </p:nvPr>
        </p:nvSpPr>
        <p:spPr>
          <a:xfrm>
            <a:off x="684213" y="1484313"/>
            <a:ext cx="7616825" cy="4752975"/>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zh-TW" altLang="en-US" b="1" dirty="0">
                <a:solidFill>
                  <a:srgbClr val="7030A0"/>
                </a:solidFill>
              </a:rPr>
              <a:t>馮澤霖</a:t>
            </a:r>
            <a:r>
              <a:rPr lang="zh-TW" altLang="en-US" b="1" dirty="0" smtClean="0">
                <a:solidFill>
                  <a:srgbClr val="7030A0"/>
                </a:solidFill>
              </a:rPr>
              <a:t>：</a:t>
            </a:r>
            <a:endParaRPr lang="en-US" altLang="zh-TW" b="1" dirty="0" smtClean="0">
              <a:solidFill>
                <a:srgbClr val="7030A0"/>
              </a:solidFill>
            </a:endParaRPr>
          </a:p>
          <a:p>
            <a:pPr marL="0" indent="0" eaLnBrk="1" fontAlgn="auto" hangingPunct="1">
              <a:spcAft>
                <a:spcPts val="0"/>
              </a:spcAft>
              <a:buClr>
                <a:schemeClr val="accent3"/>
              </a:buClr>
              <a:buNone/>
              <a:defRPr/>
            </a:pPr>
            <a:r>
              <a:rPr lang="zh-TW" altLang="en-US" b="1" dirty="0" smtClean="0"/>
              <a:t>我在這次交流團認識到中西建築的</a:t>
            </a:r>
            <a:r>
              <a:rPr lang="zh-TW" altLang="en-US" b="1" dirty="0"/>
              <a:t>特色設計。另外，我亦了解多一些孫中山先生的事蹟</a:t>
            </a:r>
            <a:r>
              <a:rPr lang="zh-TW" altLang="en-US" b="1" dirty="0" smtClean="0"/>
              <a:t>，提起了我對中國歷史</a:t>
            </a:r>
            <a:r>
              <a:rPr lang="zh-TW" altLang="en-US" b="1" dirty="0"/>
              <a:t>的興趣</a:t>
            </a:r>
            <a:r>
              <a:rPr lang="zh-TW" altLang="en-US" b="1" dirty="0" smtClean="0"/>
              <a:t>。</a:t>
            </a:r>
            <a:endParaRPr lang="en-US" altLang="zh-TW" b="1" dirty="0" smtClean="0"/>
          </a:p>
          <a:p>
            <a:pPr marL="274320" indent="-274320" eaLnBrk="1" fontAlgn="auto" hangingPunct="1">
              <a:spcAft>
                <a:spcPts val="0"/>
              </a:spcAft>
              <a:buClr>
                <a:schemeClr val="accent3"/>
              </a:buClr>
              <a:buFont typeface="Wingdings 2"/>
              <a:buChar char=""/>
              <a:defRPr/>
            </a:pPr>
            <a:endParaRPr lang="en-US" altLang="zh-TW" dirty="0"/>
          </a:p>
          <a:p>
            <a:pPr marL="274320" indent="-274320" eaLnBrk="1" fontAlgn="auto" hangingPunct="1">
              <a:spcAft>
                <a:spcPts val="0"/>
              </a:spcAft>
              <a:buClr>
                <a:schemeClr val="accent3"/>
              </a:buClr>
              <a:buFont typeface="Wingdings 2"/>
              <a:buChar char=""/>
              <a:defRPr/>
            </a:pPr>
            <a:r>
              <a:rPr lang="zh-HK" altLang="en-US" b="1" dirty="0">
                <a:solidFill>
                  <a:srgbClr val="7030A0"/>
                </a:solidFill>
              </a:rPr>
              <a:t>蕭君諾</a:t>
            </a:r>
            <a:r>
              <a:rPr lang="zh-HK" altLang="en-US" b="1" dirty="0" smtClean="0">
                <a:solidFill>
                  <a:srgbClr val="7030A0"/>
                </a:solidFill>
              </a:rPr>
              <a:t>：</a:t>
            </a:r>
            <a:endParaRPr lang="en-US" altLang="zh-HK" b="1" dirty="0" smtClean="0">
              <a:solidFill>
                <a:srgbClr val="7030A0"/>
              </a:solidFill>
            </a:endParaRPr>
          </a:p>
          <a:p>
            <a:pPr marL="0" indent="0" eaLnBrk="1" fontAlgn="auto" hangingPunct="1">
              <a:spcAft>
                <a:spcPts val="0"/>
              </a:spcAft>
              <a:buClr>
                <a:schemeClr val="accent3"/>
              </a:buClr>
              <a:buNone/>
              <a:defRPr/>
            </a:pPr>
            <a:r>
              <a:rPr lang="zh-HK" altLang="en-US" b="1" dirty="0" smtClean="0"/>
              <a:t>在</a:t>
            </a:r>
            <a:r>
              <a:rPr lang="zh-HK" altLang="en-US" b="1" dirty="0"/>
              <a:t>這次交流團裏，我認識了中西式建築特色，也學會了怎樣和同學合作。我感到很開心</a:t>
            </a:r>
            <a:r>
              <a:rPr lang="zh-HK" altLang="en-US" b="1" dirty="0" smtClean="0"/>
              <a:t>！</a:t>
            </a:r>
            <a:endParaRPr lang="en-US" altLang="zh-HK" b="1" dirty="0" smtClean="0"/>
          </a:p>
          <a:p>
            <a:pPr marL="0" indent="0" eaLnBrk="1" fontAlgn="auto" hangingPunct="1">
              <a:spcAft>
                <a:spcPts val="0"/>
              </a:spcAft>
              <a:buClr>
                <a:schemeClr val="accent3"/>
              </a:buClr>
              <a:buFont typeface="Wingdings 2"/>
              <a:buNone/>
              <a:defRPr/>
            </a:pPr>
            <a:endParaRPr lang="en-US" altLang="zh-HK" dirty="0" smtClean="0"/>
          </a:p>
          <a:p>
            <a:pPr>
              <a:defRPr/>
            </a:pPr>
            <a:r>
              <a:rPr lang="zh-TW" altLang="en-US" b="1" dirty="0">
                <a:solidFill>
                  <a:srgbClr val="7030A0"/>
                </a:solidFill>
              </a:rPr>
              <a:t>葉鎧榮</a:t>
            </a:r>
            <a:r>
              <a:rPr lang="en-US" altLang="zh-TW" b="1" dirty="0" smtClean="0">
                <a:solidFill>
                  <a:srgbClr val="7030A0"/>
                </a:solidFill>
              </a:rPr>
              <a:t>:</a:t>
            </a:r>
          </a:p>
          <a:p>
            <a:pPr marL="0" indent="0">
              <a:buNone/>
              <a:defRPr/>
            </a:pPr>
            <a:r>
              <a:rPr lang="zh-TW" altLang="en-US" b="1" dirty="0" smtClean="0"/>
              <a:t>我</a:t>
            </a:r>
            <a:r>
              <a:rPr lang="zh-TW" altLang="en-US" b="1" dirty="0"/>
              <a:t>在這個廣州交流團中</a:t>
            </a:r>
            <a:r>
              <a:rPr lang="en-US" altLang="zh-TW" b="1" dirty="0"/>
              <a:t>, </a:t>
            </a:r>
            <a:r>
              <a:rPr lang="zh-TW" altLang="en-US" b="1" dirty="0"/>
              <a:t>我學到中西式建築的不同之處和知道了不少中國歷史人物。藉此多謝學校黃老師、馬老師、劉老師及林老師帶領我們廣州交流團同學</a:t>
            </a:r>
            <a:r>
              <a:rPr lang="en-US" altLang="zh-TW" b="1" dirty="0"/>
              <a:t>, </a:t>
            </a:r>
            <a:r>
              <a:rPr lang="zh-TW" altLang="en-US" b="1" dirty="0"/>
              <a:t>使我和同學們有一個愉快又</a:t>
            </a:r>
            <a:r>
              <a:rPr lang="zh-TW" altLang="en-US" b="1" dirty="0" smtClean="0"/>
              <a:t>開心交流</a:t>
            </a:r>
            <a:r>
              <a:rPr lang="zh-TW" altLang="en-US" b="1" dirty="0"/>
              <a:t>團的體驗。</a:t>
            </a:r>
            <a:endParaRPr lang="en-US" altLang="zh-TW" b="1" dirty="0"/>
          </a:p>
          <a:p>
            <a:pPr marL="274320" indent="-274320" eaLnBrk="1" fontAlgn="auto" hangingPunct="1">
              <a:spcAft>
                <a:spcPts val="0"/>
              </a:spcAft>
              <a:buClr>
                <a:schemeClr val="accent3"/>
              </a:buClr>
              <a:buFont typeface="Wingdings 2"/>
              <a:buChar char=""/>
              <a:defRPr/>
            </a:pPr>
            <a:endParaRPr lang="en-US" altLang="zh-TW" dirty="0"/>
          </a:p>
          <a:p>
            <a:pPr marL="274320" indent="-274320" eaLnBrk="1" fontAlgn="auto" hangingPunct="1">
              <a:spcAft>
                <a:spcPts val="0"/>
              </a:spcAft>
              <a:buClr>
                <a:schemeClr val="accent3"/>
              </a:buClr>
              <a:buFont typeface="Wingdings 2"/>
              <a:buChar char=""/>
              <a:defRPr/>
            </a:pPr>
            <a:endParaRPr lang="en-US" altLang="zh-TW" dirty="0" smtClean="0"/>
          </a:p>
          <a:p>
            <a:pPr marL="274320" indent="-274320" eaLnBrk="1" fontAlgn="auto" hangingPunct="1">
              <a:spcAft>
                <a:spcPts val="0"/>
              </a:spcAft>
              <a:buClr>
                <a:schemeClr val="accent3"/>
              </a:buClr>
              <a:buFont typeface="Wingdings 2"/>
              <a:buChar char=""/>
              <a:defRPr/>
            </a:pPr>
            <a:endParaRPr lang="en-US" altLang="zh-TW" dirty="0" smtClean="0"/>
          </a:p>
          <a:p>
            <a:pPr marL="0" indent="0" eaLnBrk="1" fontAlgn="auto" hangingPunct="1">
              <a:spcAft>
                <a:spcPts val="0"/>
              </a:spcAft>
              <a:buClr>
                <a:schemeClr val="accent3"/>
              </a:buClr>
              <a:buFont typeface="Wingdings 2"/>
              <a:buNone/>
              <a:defRPr/>
            </a:pPr>
            <a:endParaRPr lang="zh-HK" altLang="en-US" dirty="0"/>
          </a:p>
        </p:txBody>
      </p:sp>
    </p:spTree>
    <p:extLst>
      <p:ext uri="{BB962C8B-B14F-4D97-AF65-F5344CB8AC3E}">
        <p14:creationId xmlns:p14="http://schemas.microsoft.com/office/powerpoint/2010/main" val="139771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HK" altLang="en-US" dirty="0" smtClean="0">
                <a:solidFill>
                  <a:srgbClr val="FF0000"/>
                </a:solidFill>
              </a:rPr>
              <a:t>組員</a:t>
            </a:r>
            <a:r>
              <a:rPr lang="zh-HK" altLang="en-US" dirty="0">
                <a:solidFill>
                  <a:srgbClr val="FF0000"/>
                </a:solidFill>
              </a:rPr>
              <a:t>感想</a:t>
            </a:r>
            <a:r>
              <a:rPr lang="en-US" altLang="zh-HK" dirty="0" smtClean="0">
                <a:solidFill>
                  <a:srgbClr val="FF0000"/>
                </a:solidFill>
              </a:rPr>
              <a:t>-2</a:t>
            </a:r>
            <a:endParaRPr lang="zh-HK" altLang="en-US" dirty="0">
              <a:solidFill>
                <a:srgbClr val="FF0000"/>
              </a:solidFill>
            </a:endParaRPr>
          </a:p>
        </p:txBody>
      </p:sp>
      <p:sp>
        <p:nvSpPr>
          <p:cNvPr id="4" name="內容版面配置區 3"/>
          <p:cNvSpPr>
            <a:spLocks noGrp="1"/>
          </p:cNvSpPr>
          <p:nvPr>
            <p:ph idx="1"/>
          </p:nvPr>
        </p:nvSpPr>
        <p:spPr/>
        <p:txBody>
          <a:bodyPr>
            <a:normAutofit/>
          </a:bodyPr>
          <a:lstStyle/>
          <a:p>
            <a:r>
              <a:rPr lang="zh-HK" altLang="en-US" b="1" dirty="0" smtClean="0">
                <a:solidFill>
                  <a:srgbClr val="7030A0"/>
                </a:solidFill>
              </a:rPr>
              <a:t>繆明</a:t>
            </a:r>
            <a:r>
              <a:rPr lang="zh-HK" altLang="en-US" b="1" dirty="0">
                <a:solidFill>
                  <a:srgbClr val="7030A0"/>
                </a:solidFill>
              </a:rPr>
              <a:t>恩</a:t>
            </a:r>
            <a:r>
              <a:rPr lang="zh-HK" altLang="en-US" b="1" dirty="0" smtClean="0">
                <a:solidFill>
                  <a:srgbClr val="7030A0"/>
                </a:solidFill>
              </a:rPr>
              <a:t>：</a:t>
            </a:r>
            <a:endParaRPr lang="en-US" altLang="zh-HK" b="1" dirty="0" smtClean="0">
              <a:solidFill>
                <a:srgbClr val="7030A0"/>
              </a:solidFill>
            </a:endParaRPr>
          </a:p>
          <a:p>
            <a:pPr marL="0" indent="0">
              <a:buNone/>
            </a:pPr>
            <a:r>
              <a:rPr lang="zh-TW" altLang="en-US" b="1" dirty="0" smtClean="0">
                <a:solidFill>
                  <a:srgbClr val="000000"/>
                </a:solidFill>
                <a:latin typeface="Constantia" panose="02030602050306030303" pitchFamily="18" charset="0"/>
              </a:rPr>
              <a:t>這</a:t>
            </a:r>
            <a:r>
              <a:rPr lang="zh-TW" altLang="en-US" b="1" dirty="0">
                <a:solidFill>
                  <a:srgbClr val="000000"/>
                </a:solidFill>
                <a:latin typeface="Constantia" panose="02030602050306030303" pitchFamily="18" charset="0"/>
              </a:rPr>
              <a:t>是我第一次參加交流團</a:t>
            </a:r>
            <a:r>
              <a:rPr lang="en-US" altLang="zh-TW" b="1" dirty="0">
                <a:solidFill>
                  <a:srgbClr val="000000"/>
                </a:solidFill>
                <a:latin typeface="Constantia" panose="02030602050306030303" pitchFamily="18" charset="0"/>
              </a:rPr>
              <a:t>, </a:t>
            </a:r>
            <a:r>
              <a:rPr lang="zh-TW" altLang="en-US" b="1" dirty="0">
                <a:solidFill>
                  <a:srgbClr val="000000"/>
                </a:solidFill>
                <a:latin typeface="Constantia" panose="02030602050306030303" pitchFamily="18" charset="0"/>
              </a:rPr>
              <a:t>我感到既緊張</a:t>
            </a:r>
            <a:r>
              <a:rPr lang="zh-TW" altLang="en-US" b="1" dirty="0" smtClean="0">
                <a:solidFill>
                  <a:srgbClr val="000000"/>
                </a:solidFill>
                <a:latin typeface="Constantia" panose="02030602050306030303" pitchFamily="18" charset="0"/>
              </a:rPr>
              <a:t>又</a:t>
            </a:r>
            <a:r>
              <a:rPr lang="zh-CN" altLang="en-US" b="1" dirty="0">
                <a:solidFill>
                  <a:srgbClr val="000000"/>
                </a:solidFill>
                <a:latin typeface="Constantia" panose="02030602050306030303" pitchFamily="18" charset="0"/>
              </a:rPr>
              <a:t>開</a:t>
            </a:r>
            <a:r>
              <a:rPr lang="zh-TW" altLang="en-US" b="1" dirty="0" smtClean="0">
                <a:solidFill>
                  <a:srgbClr val="000000"/>
                </a:solidFill>
                <a:latin typeface="Constantia" panose="02030602050306030303" pitchFamily="18" charset="0"/>
              </a:rPr>
              <a:t>心</a:t>
            </a:r>
            <a:r>
              <a:rPr lang="zh-TW" altLang="en-US" b="1" dirty="0">
                <a:solidFill>
                  <a:srgbClr val="000000"/>
                </a:solidFill>
                <a:latin typeface="Constantia" panose="02030602050306030303" pitchFamily="18" charset="0"/>
              </a:rPr>
              <a:t>！       </a:t>
            </a:r>
            <a:endParaRPr lang="en-US" altLang="zh-TW" b="1" dirty="0" smtClean="0">
              <a:solidFill>
                <a:srgbClr val="000000"/>
              </a:solidFill>
              <a:latin typeface="Constantia" panose="02030602050306030303" pitchFamily="18" charset="0"/>
            </a:endParaRPr>
          </a:p>
          <a:p>
            <a:pPr marL="0" indent="0">
              <a:buNone/>
            </a:pPr>
            <a:r>
              <a:rPr lang="zh-TW" altLang="en-US" b="1" dirty="0" smtClean="0">
                <a:solidFill>
                  <a:srgbClr val="000000"/>
                </a:solidFill>
                <a:latin typeface="Constantia" panose="02030602050306030303" pitchFamily="18" charset="0"/>
              </a:rPr>
              <a:t>另外</a:t>
            </a:r>
            <a:r>
              <a:rPr lang="en-US" altLang="zh-TW" b="1" dirty="0">
                <a:solidFill>
                  <a:srgbClr val="000000"/>
                </a:solidFill>
                <a:latin typeface="Constantia" panose="02030602050306030303" pitchFamily="18" charset="0"/>
              </a:rPr>
              <a:t>,</a:t>
            </a:r>
            <a:r>
              <a:rPr lang="zh-TW" altLang="en-US" b="1" dirty="0">
                <a:solidFill>
                  <a:srgbClr val="000000"/>
                </a:solidFill>
                <a:latin typeface="Constantia" panose="02030602050306030303" pitchFamily="18" charset="0"/>
              </a:rPr>
              <a:t>我認識了中西式建築的特式和孫中山做過的事蹟。最重要的是學會到跟同學合作的精神。</a:t>
            </a:r>
            <a:r>
              <a:rPr lang="zh-TW" altLang="en-US" dirty="0"/>
              <a:t/>
            </a:r>
            <a:br>
              <a:rPr lang="zh-TW" altLang="en-US" dirty="0"/>
            </a:br>
            <a:endParaRPr lang="en-US" altLang="zh-HK" dirty="0"/>
          </a:p>
          <a:p>
            <a:r>
              <a:rPr lang="zh-HK" altLang="en-US" b="1" dirty="0">
                <a:solidFill>
                  <a:srgbClr val="7030A0"/>
                </a:solidFill>
              </a:rPr>
              <a:t>李芓瑤</a:t>
            </a:r>
            <a:r>
              <a:rPr lang="zh-HK" altLang="en-US" b="1" dirty="0" smtClean="0">
                <a:solidFill>
                  <a:srgbClr val="7030A0"/>
                </a:solidFill>
              </a:rPr>
              <a:t>：</a:t>
            </a:r>
            <a:endParaRPr lang="en-US" altLang="zh-HK" b="1" dirty="0" smtClean="0">
              <a:solidFill>
                <a:srgbClr val="7030A0"/>
              </a:solidFill>
            </a:endParaRPr>
          </a:p>
          <a:p>
            <a:pPr marL="0" indent="0">
              <a:buNone/>
            </a:pPr>
            <a:r>
              <a:rPr lang="zh-TW" altLang="en-US" b="1" dirty="0" smtClean="0"/>
              <a:t>經過</a:t>
            </a:r>
            <a:r>
              <a:rPr lang="zh-TW" altLang="en-US" b="1" dirty="0"/>
              <a:t>這次外地交流後，我了解了很多不同中西建築</a:t>
            </a:r>
            <a:r>
              <a:rPr lang="zh-TW" altLang="en-US" b="1" dirty="0" smtClean="0"/>
              <a:t>，</a:t>
            </a:r>
            <a:endParaRPr lang="en-US" altLang="zh-TW" b="1" dirty="0" smtClean="0"/>
          </a:p>
          <a:p>
            <a:pPr marL="0" indent="0">
              <a:buNone/>
            </a:pPr>
            <a:r>
              <a:rPr lang="zh-TW" altLang="en-US" b="1" dirty="0" smtClean="0"/>
              <a:t>不同</a:t>
            </a:r>
            <a:r>
              <a:rPr lang="zh-TW" altLang="en-US" b="1" dirty="0"/>
              <a:t>建築風格特色 。</a:t>
            </a:r>
            <a:endParaRPr lang="zh-HK" altLang="en-US" b="1" dirty="0"/>
          </a:p>
        </p:txBody>
      </p:sp>
    </p:spTree>
    <p:extLst>
      <p:ext uri="{BB962C8B-B14F-4D97-AF65-F5344CB8AC3E}">
        <p14:creationId xmlns:p14="http://schemas.microsoft.com/office/powerpoint/2010/main" val="1510410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1442424"/>
          </a:xfrm>
        </p:spPr>
        <p:txBody>
          <a:bodyPr>
            <a:normAutofit fontScale="90000"/>
          </a:bodyPr>
          <a:lstStyle/>
          <a:p>
            <a:pPr algn="ctr"/>
            <a:r>
              <a:rPr lang="en-US" altLang="zh-CN" b="1" dirty="0" smtClean="0">
                <a:solidFill>
                  <a:srgbClr val="7030A0"/>
                </a:solidFill>
              </a:rPr>
              <a:t/>
            </a:r>
            <a:br>
              <a:rPr lang="en-US" altLang="zh-CN" b="1" dirty="0" smtClean="0">
                <a:solidFill>
                  <a:srgbClr val="7030A0"/>
                </a:solidFill>
              </a:rPr>
            </a:br>
            <a:r>
              <a:rPr lang="zh-CN" altLang="en-US" b="1" dirty="0" smtClean="0">
                <a:solidFill>
                  <a:srgbClr val="7030A0"/>
                </a:solidFill>
              </a:rPr>
              <a:t>西式建築</a:t>
            </a:r>
            <a:br>
              <a:rPr lang="zh-CN" altLang="en-US" b="1" dirty="0" smtClean="0">
                <a:solidFill>
                  <a:srgbClr val="7030A0"/>
                </a:solidFill>
              </a:rPr>
            </a:br>
            <a:endParaRPr lang="zh-HK" altLang="en-US" dirty="0">
              <a:solidFill>
                <a:srgbClr val="7030A0"/>
              </a:solidFill>
            </a:endParaRPr>
          </a:p>
        </p:txBody>
      </p:sp>
      <p:sp>
        <p:nvSpPr>
          <p:cNvPr id="3" name="內容版面配置區 2"/>
          <p:cNvSpPr>
            <a:spLocks noGrp="1"/>
          </p:cNvSpPr>
          <p:nvPr>
            <p:ph idx="1"/>
          </p:nvPr>
        </p:nvSpPr>
        <p:spPr/>
        <p:txBody>
          <a:bodyPr>
            <a:noAutofit/>
          </a:bodyPr>
          <a:lstStyle/>
          <a:p>
            <a:pPr marL="0" indent="0">
              <a:buNone/>
            </a:pPr>
            <a:r>
              <a:rPr lang="zh-CN" altLang="en-US" sz="3200" b="1" dirty="0" smtClean="0"/>
              <a:t>西式建築大致分</a:t>
            </a:r>
            <a:r>
              <a:rPr lang="zh-CN" altLang="en-US" sz="3200" b="1" dirty="0"/>
              <a:t>幾類</a:t>
            </a:r>
            <a:r>
              <a:rPr lang="zh-CN" altLang="en-US" sz="3200" b="1" dirty="0" smtClean="0"/>
              <a:t>：</a:t>
            </a:r>
            <a:endParaRPr lang="en-US" altLang="zh-CN" sz="3200" b="1" dirty="0" smtClean="0"/>
          </a:p>
          <a:p>
            <a:pPr marL="0" indent="0">
              <a:buNone/>
            </a:pPr>
            <a:endParaRPr lang="en-US" altLang="zh-CN" sz="3200" b="1" dirty="0" smtClean="0"/>
          </a:p>
          <a:p>
            <a:pPr marL="742950" indent="-742950">
              <a:buFont typeface="+mj-lt"/>
              <a:buAutoNum type="arabicPeriod"/>
            </a:pPr>
            <a:r>
              <a:rPr lang="zh-TW" altLang="en-US" sz="4000" b="1" dirty="0" smtClean="0">
                <a:solidFill>
                  <a:srgbClr val="00B050"/>
                </a:solidFill>
              </a:rPr>
              <a:t>哥德式</a:t>
            </a:r>
            <a:r>
              <a:rPr lang="zh-CN" altLang="en-US" sz="4000" b="1" dirty="0" smtClean="0">
                <a:solidFill>
                  <a:srgbClr val="00B050"/>
                </a:solidFill>
              </a:rPr>
              <a:t>建築</a:t>
            </a:r>
            <a:endParaRPr lang="en-US" altLang="zh-CN" sz="4000" b="1" dirty="0" smtClean="0">
              <a:solidFill>
                <a:srgbClr val="00B050"/>
              </a:solidFill>
            </a:endParaRPr>
          </a:p>
          <a:p>
            <a:pPr marL="742950" indent="-742950">
              <a:buFont typeface="+mj-lt"/>
              <a:buAutoNum type="arabicPeriod"/>
            </a:pPr>
            <a:r>
              <a:rPr lang="zh-CN" altLang="en-US" sz="4000" b="1" dirty="0" smtClean="0">
                <a:solidFill>
                  <a:srgbClr val="00B050"/>
                </a:solidFill>
              </a:rPr>
              <a:t>拜占庭式建築</a:t>
            </a:r>
            <a:endParaRPr lang="en-US" altLang="zh-CN" sz="4000" b="1" dirty="0" smtClean="0">
              <a:solidFill>
                <a:srgbClr val="00B050"/>
              </a:solidFill>
            </a:endParaRPr>
          </a:p>
          <a:p>
            <a:pPr marL="742950" indent="-742950">
              <a:buFont typeface="+mj-lt"/>
              <a:buAutoNum type="arabicPeriod"/>
            </a:pPr>
            <a:r>
              <a:rPr lang="zh-CN" altLang="en-US" sz="4000" b="1" dirty="0" smtClean="0">
                <a:solidFill>
                  <a:srgbClr val="00B050"/>
                </a:solidFill>
              </a:rPr>
              <a:t>巴洛克式建築</a:t>
            </a:r>
          </a:p>
          <a:p>
            <a:endParaRPr lang="en-US" altLang="zh-CN" sz="3200" b="1" dirty="0" smtClean="0"/>
          </a:p>
        </p:txBody>
      </p:sp>
    </p:spTree>
    <p:extLst>
      <p:ext uri="{BB962C8B-B14F-4D97-AF65-F5344CB8AC3E}">
        <p14:creationId xmlns:p14="http://schemas.microsoft.com/office/powerpoint/2010/main" val="2621656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9432" y="2967335"/>
            <a:ext cx="4705135"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HK" altLang="en-US" sz="88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謝謝大家</a:t>
            </a:r>
            <a:endParaRPr lang="zh-HK" altLang="en-US" sz="88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1563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1442424"/>
          </a:xfrm>
        </p:spPr>
        <p:txBody>
          <a:bodyPr>
            <a:normAutofit fontScale="90000"/>
          </a:bodyPr>
          <a:lstStyle/>
          <a:p>
            <a:pPr algn="ctr"/>
            <a:r>
              <a:rPr lang="en-US" altLang="zh-HK" b="1" dirty="0" smtClean="0">
                <a:solidFill>
                  <a:srgbClr val="7030A0"/>
                </a:solidFill>
              </a:rPr>
              <a:t/>
            </a:r>
            <a:br>
              <a:rPr lang="en-US" altLang="zh-HK" b="1" dirty="0" smtClean="0">
                <a:solidFill>
                  <a:srgbClr val="7030A0"/>
                </a:solidFill>
              </a:rPr>
            </a:br>
            <a:r>
              <a:rPr lang="zh-HK" altLang="en-US" dirty="0" smtClean="0"/>
              <a:t/>
            </a:r>
            <a:br>
              <a:rPr lang="zh-HK" altLang="en-US" dirty="0" smtClean="0"/>
            </a:br>
            <a:r>
              <a:rPr lang="en-US" altLang="zh-HK" dirty="0" smtClean="0"/>
              <a:t/>
            </a:r>
            <a:br>
              <a:rPr lang="en-US" altLang="zh-HK" dirty="0" smtClean="0"/>
            </a:br>
            <a:r>
              <a:rPr lang="zh-HK" altLang="en-US" b="1" dirty="0" smtClean="0">
                <a:solidFill>
                  <a:srgbClr val="7030A0"/>
                </a:solidFill>
              </a:rPr>
              <a:t>哥</a:t>
            </a:r>
            <a:r>
              <a:rPr lang="zh-HK" altLang="en-US" b="1" dirty="0">
                <a:solidFill>
                  <a:srgbClr val="7030A0"/>
                </a:solidFill>
              </a:rPr>
              <a:t>特式建築</a:t>
            </a:r>
            <a:r>
              <a:rPr lang="en-US" altLang="zh-HK" b="1" dirty="0">
                <a:solidFill>
                  <a:srgbClr val="7030A0"/>
                </a:solidFill>
              </a:rPr>
              <a:t/>
            </a:r>
            <a:br>
              <a:rPr lang="en-US" altLang="zh-HK" b="1" dirty="0">
                <a:solidFill>
                  <a:srgbClr val="7030A0"/>
                </a:solidFill>
              </a:rPr>
            </a:br>
            <a:endParaRPr lang="zh-HK" altLang="en-US" dirty="0"/>
          </a:p>
        </p:txBody>
      </p:sp>
      <p:sp>
        <p:nvSpPr>
          <p:cNvPr id="3" name="內容版面配置區 2"/>
          <p:cNvSpPr>
            <a:spLocks noGrp="1"/>
          </p:cNvSpPr>
          <p:nvPr>
            <p:ph idx="1"/>
          </p:nvPr>
        </p:nvSpPr>
        <p:spPr>
          <a:xfrm>
            <a:off x="1043608" y="1935480"/>
            <a:ext cx="6696744" cy="4389120"/>
          </a:xfrm>
        </p:spPr>
        <p:txBody>
          <a:bodyPr/>
          <a:lstStyle/>
          <a:p>
            <a:r>
              <a:rPr lang="zh-TW" altLang="en-US" sz="3200" dirty="0" smtClean="0"/>
              <a:t>為一種源自</a:t>
            </a:r>
            <a:r>
              <a:rPr lang="zh-TW" altLang="en-US" sz="4000" b="1" dirty="0" smtClean="0"/>
              <a:t>歐洲</a:t>
            </a:r>
            <a:r>
              <a:rPr lang="zh-TW" altLang="en-US" sz="3200" dirty="0" smtClean="0"/>
              <a:t>法國的藝術風格，該風格始於</a:t>
            </a:r>
            <a:r>
              <a:rPr lang="en-US" altLang="zh-TW" sz="4000" b="1" dirty="0" smtClean="0"/>
              <a:t>12</a:t>
            </a:r>
            <a:r>
              <a:rPr lang="zh-TW" altLang="en-US" sz="4000" b="1" dirty="0" smtClean="0"/>
              <a:t>世紀的法國</a:t>
            </a:r>
            <a:r>
              <a:rPr lang="zh-TW" altLang="en-US" sz="3200" dirty="0" smtClean="0"/>
              <a:t>，盛行於</a:t>
            </a:r>
            <a:r>
              <a:rPr lang="en-US" altLang="zh-TW" sz="3200" dirty="0" smtClean="0"/>
              <a:t>13</a:t>
            </a:r>
            <a:r>
              <a:rPr lang="zh-TW" altLang="en-US" sz="3200" dirty="0" smtClean="0"/>
              <a:t>世紀，至</a:t>
            </a:r>
            <a:r>
              <a:rPr lang="en-US" altLang="zh-TW" sz="3200" dirty="0" smtClean="0"/>
              <a:t>14</a:t>
            </a:r>
            <a:r>
              <a:rPr lang="zh-TW" altLang="en-US" sz="3200" dirty="0" smtClean="0"/>
              <a:t>世紀末期，其風格逐漸大眾化和自然化，成為國際哥德風格，直至</a:t>
            </a:r>
            <a:r>
              <a:rPr lang="en-US" altLang="zh-TW" sz="3200" dirty="0" smtClean="0"/>
              <a:t>15</a:t>
            </a:r>
            <a:r>
              <a:rPr lang="zh-TW" altLang="en-US" sz="3200" dirty="0" smtClean="0"/>
              <a:t>世紀，因為歐洲文藝復興時代來臨而迅速沒落。</a:t>
            </a:r>
          </a:p>
          <a:p>
            <a:endParaRPr lang="zh-TW" altLang="en-US" dirty="0"/>
          </a:p>
        </p:txBody>
      </p:sp>
    </p:spTree>
    <p:extLst>
      <p:ext uri="{BB962C8B-B14F-4D97-AF65-F5344CB8AC3E}">
        <p14:creationId xmlns:p14="http://schemas.microsoft.com/office/powerpoint/2010/main" val="4280847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229600" cy="1431032"/>
          </a:xfrm>
        </p:spPr>
        <p:txBody>
          <a:bodyPr>
            <a:normAutofit fontScale="90000"/>
          </a:bodyPr>
          <a:lstStyle/>
          <a:p>
            <a:r>
              <a:rPr lang="zh-CN" altLang="en-US" b="1" dirty="0" smtClean="0">
                <a:solidFill>
                  <a:srgbClr val="7030A0"/>
                </a:solidFill>
              </a:rPr>
              <a:t>哥特</a:t>
            </a:r>
            <a:r>
              <a:rPr lang="zh-CN" altLang="en-US" b="1" dirty="0">
                <a:solidFill>
                  <a:srgbClr val="7030A0"/>
                </a:solidFill>
              </a:rPr>
              <a:t>式建築特點</a:t>
            </a:r>
            <a:r>
              <a:rPr lang="zh-CN" altLang="en-US" dirty="0" smtClean="0">
                <a:solidFill>
                  <a:srgbClr val="7030A0"/>
                </a:solidFill>
              </a:rPr>
              <a:t/>
            </a:r>
            <a:br>
              <a:rPr lang="zh-CN" altLang="en-US" dirty="0" smtClean="0">
                <a:solidFill>
                  <a:srgbClr val="7030A0"/>
                </a:solidFill>
              </a:rPr>
            </a:br>
            <a:endParaRPr lang="zh-HK" altLang="en-US" dirty="0">
              <a:solidFill>
                <a:srgbClr val="7030A0"/>
              </a:solidFill>
            </a:endParaRPr>
          </a:p>
        </p:txBody>
      </p:sp>
      <p:sp>
        <p:nvSpPr>
          <p:cNvPr id="3" name="內容版面配置區 2"/>
          <p:cNvSpPr>
            <a:spLocks noGrp="1"/>
          </p:cNvSpPr>
          <p:nvPr>
            <p:ph sz="half" idx="1"/>
          </p:nvPr>
        </p:nvSpPr>
        <p:spPr/>
        <p:txBody>
          <a:bodyPr>
            <a:noAutofit/>
          </a:bodyPr>
          <a:lstStyle/>
          <a:p>
            <a:r>
              <a:rPr lang="zh-TW" altLang="en-US" sz="2400" dirty="0" smtClean="0"/>
              <a:t>哥德式建築的基本構件是尖拱（</a:t>
            </a:r>
            <a:r>
              <a:rPr lang="en-US" altLang="zh-TW" sz="2400" dirty="0" err="1" smtClean="0"/>
              <a:t>ogival</a:t>
            </a:r>
            <a:r>
              <a:rPr lang="zh-TW" altLang="en-US" sz="2400" dirty="0" smtClean="0"/>
              <a:t>，或稱尖拱券、尖券）</a:t>
            </a:r>
            <a:endParaRPr lang="en-US" altLang="zh-TW" sz="2400" dirty="0" smtClean="0"/>
          </a:p>
          <a:p>
            <a:endParaRPr lang="en-US" altLang="zh-TW" sz="2400" dirty="0" smtClean="0"/>
          </a:p>
          <a:p>
            <a:r>
              <a:rPr lang="zh-TW" altLang="en-US" sz="2400" dirty="0" smtClean="0"/>
              <a:t>肋架拱頂（</a:t>
            </a:r>
            <a:r>
              <a:rPr lang="en-US" altLang="zh-TW" sz="2400" dirty="0" smtClean="0"/>
              <a:t>ribbed vault</a:t>
            </a:r>
            <a:r>
              <a:rPr lang="zh-TW" altLang="en-US" sz="2400" dirty="0" smtClean="0"/>
              <a:t>）。哥德式建築的魅力來自於比例、光與色彩的美學體驗</a:t>
            </a:r>
            <a:endParaRPr lang="en-US" altLang="zh-TW" sz="2400" dirty="0" smtClean="0"/>
          </a:p>
          <a:p>
            <a:endParaRPr lang="en-US" altLang="zh-TW" sz="2400" dirty="0"/>
          </a:p>
          <a:p>
            <a:r>
              <a:rPr lang="zh-TW" altLang="en-US" sz="2400" dirty="0" smtClean="0"/>
              <a:t>彩色玻璃窗戶</a:t>
            </a:r>
            <a:endParaRPr lang="en-US" altLang="zh-TW" sz="2400" dirty="0" smtClean="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0072" y="836712"/>
            <a:ext cx="3151502"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5220072" y="5805264"/>
            <a:ext cx="2954655" cy="369332"/>
          </a:xfrm>
          <a:prstGeom prst="rect">
            <a:avLst/>
          </a:prstGeom>
          <a:noFill/>
        </p:spPr>
        <p:txBody>
          <a:bodyPr wrap="none" rtlCol="0">
            <a:spAutoFit/>
          </a:bodyPr>
          <a:lstStyle/>
          <a:p>
            <a:r>
              <a:rPr lang="zh-TW" altLang="en-US" dirty="0" smtClean="0"/>
              <a:t>石室聖心大教堂內的拱頂。</a:t>
            </a:r>
            <a:endParaRPr lang="en-US" altLang="zh-TW" dirty="0"/>
          </a:p>
        </p:txBody>
      </p:sp>
    </p:spTree>
    <p:extLst>
      <p:ext uri="{BB962C8B-B14F-4D97-AF65-F5344CB8AC3E}">
        <p14:creationId xmlns:p14="http://schemas.microsoft.com/office/powerpoint/2010/main" val="152531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CN" altLang="en-US" sz="4400" dirty="0" smtClean="0">
                <a:latin typeface="標楷體" panose="03000509000000000000" pitchFamily="65" charset="-120"/>
                <a:ea typeface="標楷體" panose="03000509000000000000" pitchFamily="65" charset="-120"/>
              </a:rPr>
              <a:t>石室聖心大教堂</a:t>
            </a:r>
            <a:endParaRPr lang="zh-HK" altLang="en-US" sz="4400"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stretch>
            <a:fillRect/>
          </a:stretch>
        </p:blipFill>
        <p:spPr>
          <a:xfrm>
            <a:off x="2945823" y="2603500"/>
            <a:ext cx="2875684" cy="4046682"/>
          </a:xfrm>
          <a:prstGeom prst="rect">
            <a:avLst/>
          </a:prstGeom>
        </p:spPr>
      </p:pic>
      <p:sp>
        <p:nvSpPr>
          <p:cNvPr id="10" name="向右箭號 9"/>
          <p:cNvSpPr/>
          <p:nvPr/>
        </p:nvSpPr>
        <p:spPr>
          <a:xfrm>
            <a:off x="2411760" y="2852936"/>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文字方塊 10"/>
          <p:cNvSpPr txBox="1"/>
          <p:nvPr/>
        </p:nvSpPr>
        <p:spPr>
          <a:xfrm>
            <a:off x="1206663" y="2860800"/>
            <a:ext cx="1152128" cy="461665"/>
          </a:xfrm>
          <a:prstGeom prst="rect">
            <a:avLst/>
          </a:prstGeom>
          <a:noFill/>
        </p:spPr>
        <p:txBody>
          <a:bodyPr wrap="square" rtlCol="0">
            <a:spAutoFit/>
          </a:bodyPr>
          <a:lstStyle/>
          <a:p>
            <a:r>
              <a:rPr lang="zh-HK" altLang="en-US" sz="2400" b="1" dirty="0" smtClean="0">
                <a:solidFill>
                  <a:srgbClr val="FF0000"/>
                </a:solidFill>
              </a:rPr>
              <a:t>    尖頂</a:t>
            </a:r>
            <a:endParaRPr lang="zh-HK" altLang="en-US" sz="2400" b="1" dirty="0">
              <a:solidFill>
                <a:srgbClr val="FF0000"/>
              </a:solidFill>
            </a:endParaRPr>
          </a:p>
        </p:txBody>
      </p:sp>
      <p:sp>
        <p:nvSpPr>
          <p:cNvPr id="12" name="向右箭號 11"/>
          <p:cNvSpPr/>
          <p:nvPr/>
        </p:nvSpPr>
        <p:spPr>
          <a:xfrm>
            <a:off x="2807804" y="4770509"/>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字方塊 12"/>
          <p:cNvSpPr txBox="1"/>
          <p:nvPr/>
        </p:nvSpPr>
        <p:spPr>
          <a:xfrm>
            <a:off x="1206663" y="4725144"/>
            <a:ext cx="1493129" cy="369332"/>
          </a:xfrm>
          <a:prstGeom prst="rect">
            <a:avLst/>
          </a:prstGeom>
          <a:noFill/>
        </p:spPr>
        <p:txBody>
          <a:bodyPr wrap="square" rtlCol="0">
            <a:spAutoFit/>
          </a:bodyPr>
          <a:lstStyle/>
          <a:p>
            <a:r>
              <a:rPr lang="zh-HK" altLang="en-US" b="1" dirty="0" smtClean="0">
                <a:solidFill>
                  <a:srgbClr val="FF0000"/>
                </a:solidFill>
              </a:rPr>
              <a:t>   彩色玻璃窗</a:t>
            </a:r>
            <a:endParaRPr lang="zh-HK" altLang="en-US" b="1" dirty="0">
              <a:solidFill>
                <a:srgbClr val="FF0000"/>
              </a:solidFill>
            </a:endParaRPr>
          </a:p>
        </p:txBody>
      </p:sp>
    </p:spTree>
    <p:extLst>
      <p:ext uri="{BB962C8B-B14F-4D97-AF65-F5344CB8AC3E}">
        <p14:creationId xmlns:p14="http://schemas.microsoft.com/office/powerpoint/2010/main" val="1877479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solidFill>
                  <a:srgbClr val="7030A0"/>
                </a:solidFill>
              </a:rPr>
              <a:t>巴洛克式建築</a:t>
            </a:r>
            <a:endParaRPr lang="zh-HK" altLang="en-US" b="1" dirty="0">
              <a:solidFill>
                <a:srgbClr val="7030A0"/>
              </a:solidFill>
            </a:endParaRPr>
          </a:p>
        </p:txBody>
      </p:sp>
      <p:sp>
        <p:nvSpPr>
          <p:cNvPr id="5" name="內容版面配置區 4"/>
          <p:cNvSpPr>
            <a:spLocks noGrp="1"/>
          </p:cNvSpPr>
          <p:nvPr>
            <p:ph idx="1"/>
          </p:nvPr>
        </p:nvSpPr>
        <p:spPr>
          <a:xfrm>
            <a:off x="1187624" y="2348880"/>
            <a:ext cx="6984776" cy="3975720"/>
          </a:xfrm>
        </p:spPr>
        <p:txBody>
          <a:bodyPr>
            <a:normAutofit/>
          </a:bodyPr>
          <a:lstStyle/>
          <a:p>
            <a:r>
              <a:rPr lang="zh-TW" altLang="en-US" sz="3200" dirty="0" smtClean="0"/>
              <a:t>起源於</a:t>
            </a:r>
            <a:r>
              <a:rPr lang="zh-TW" altLang="en-US" sz="4400" b="1" dirty="0" smtClean="0"/>
              <a:t>十七世紀的義大利</a:t>
            </a:r>
            <a:r>
              <a:rPr lang="zh-TW" altLang="en-US" sz="3200" dirty="0" smtClean="0"/>
              <a:t>，將原本羅馬人文主義的文藝復興建築，添上新的華麗、誇張及雕刻風氣，彰現出國家與教會的專制主義的豐功偉業。此新式建築著重於色彩、光影、雕塑性與強烈的巴洛克特色。</a:t>
            </a:r>
            <a:endParaRPr lang="zh-TW" altLang="en-US" sz="3200" dirty="0"/>
          </a:p>
        </p:txBody>
      </p:sp>
    </p:spTree>
    <p:extLst>
      <p:ext uri="{BB962C8B-B14F-4D97-AF65-F5344CB8AC3E}">
        <p14:creationId xmlns:p14="http://schemas.microsoft.com/office/powerpoint/2010/main" val="2751348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CN" altLang="en-US" b="1" dirty="0" smtClean="0">
                <a:solidFill>
                  <a:srgbClr val="7030A0"/>
                </a:solidFill>
              </a:rPr>
              <a:t>巴洛克</a:t>
            </a:r>
            <a:r>
              <a:rPr lang="zh-CN" altLang="en-US" b="1" dirty="0">
                <a:solidFill>
                  <a:srgbClr val="7030A0"/>
                </a:solidFill>
              </a:rPr>
              <a:t>式建築</a:t>
            </a:r>
            <a:r>
              <a:rPr lang="zh-CN" altLang="en-US" b="1" dirty="0" smtClean="0">
                <a:solidFill>
                  <a:srgbClr val="7030A0"/>
                </a:solidFill>
              </a:rPr>
              <a:t>特點</a:t>
            </a:r>
            <a:endParaRPr lang="zh-HK" altLang="en-US" b="1" dirty="0">
              <a:solidFill>
                <a:srgbClr val="7030A0"/>
              </a:solidFill>
            </a:endParaRPr>
          </a:p>
        </p:txBody>
      </p:sp>
      <p:sp>
        <p:nvSpPr>
          <p:cNvPr id="3" name="內容版面配置區 2"/>
          <p:cNvSpPr>
            <a:spLocks noGrp="1"/>
          </p:cNvSpPr>
          <p:nvPr>
            <p:ph sz="half" idx="1"/>
          </p:nvPr>
        </p:nvSpPr>
        <p:spPr/>
        <p:txBody>
          <a:bodyPr>
            <a:noAutofit/>
          </a:bodyPr>
          <a:lstStyle/>
          <a:p>
            <a:pPr marL="0" indent="0">
              <a:buNone/>
            </a:pPr>
            <a:endParaRPr lang="en-US" altLang="zh-CN" sz="1800" dirty="0"/>
          </a:p>
          <a:p>
            <a:r>
              <a:rPr lang="zh-TW" altLang="en-US" sz="1800" dirty="0" smtClean="0"/>
              <a:t>寬闊的、有時是圓形的中殿取代了狹長的中殿</a:t>
            </a:r>
          </a:p>
          <a:p>
            <a:r>
              <a:rPr lang="zh-TW" altLang="en-US" sz="1800" dirty="0" smtClean="0"/>
              <a:t>戲劇性地使用光線，強烈的光影對比，明暗對照效果或依靠窗戶實現均勻照明</a:t>
            </a:r>
          </a:p>
          <a:p>
            <a:r>
              <a:rPr lang="zh-TW" altLang="en-US" sz="1800" dirty="0" smtClean="0"/>
              <a:t>大量使用裝飾品（通常是鍍金、石膏或粉飾灰泥、大理石或人造大理石）</a:t>
            </a:r>
          </a:p>
          <a:p>
            <a:r>
              <a:rPr lang="zh-TW" altLang="en-US" sz="1800" dirty="0" smtClean="0"/>
              <a:t>巨大尺度的天花板壁畫</a:t>
            </a:r>
          </a:p>
          <a:p>
            <a:r>
              <a:rPr lang="zh-TW" altLang="en-US" sz="1800" dirty="0" smtClean="0"/>
              <a:t>外部立面的顯著特點是通常有戲劇性的中央突出部分</a:t>
            </a:r>
          </a:p>
          <a:p>
            <a:r>
              <a:rPr lang="zh-TW" altLang="en-US" sz="1800" dirty="0" smtClean="0"/>
              <a:t>內部通常只是繪畫與雕塑的框架</a:t>
            </a:r>
            <a:endParaRPr lang="zh-HK" altLang="en-US" sz="1800" dirty="0"/>
          </a:p>
        </p:txBody>
      </p:sp>
      <p:sp>
        <p:nvSpPr>
          <p:cNvPr id="2" name="內容版面配置區 1"/>
          <p:cNvSpPr>
            <a:spLocks noGrp="1"/>
          </p:cNvSpPr>
          <p:nvPr>
            <p:ph sz="half" idx="2"/>
          </p:nvPr>
        </p:nvSpPr>
        <p:spPr/>
        <p:txBody>
          <a:bodyPr/>
          <a:lstStyle/>
          <a:p>
            <a:endParaRPr lang="zh-HK" altLang="en-US"/>
          </a:p>
        </p:txBody>
      </p:sp>
    </p:spTree>
    <p:extLst>
      <p:ext uri="{BB962C8B-B14F-4D97-AF65-F5344CB8AC3E}">
        <p14:creationId xmlns:p14="http://schemas.microsoft.com/office/powerpoint/2010/main" val="3510095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rgbClr val="7030A0"/>
                </a:solidFill>
                <a:effectLst>
                  <a:outerShdw blurRad="38100" dist="38100" dir="2700000" algn="tl">
                    <a:srgbClr val="000000">
                      <a:alpha val="43137"/>
                    </a:srgbClr>
                  </a:outerShdw>
                </a:effectLst>
              </a:rPr>
              <a:t>中國古建築最大的特點</a:t>
            </a:r>
            <a:endParaRPr lang="zh-HK" altLang="en-US" dirty="0">
              <a:solidFill>
                <a:srgbClr val="7030A0"/>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a:bodyPr>
          <a:lstStyle/>
          <a:p>
            <a:r>
              <a:rPr lang="zh-TW" altLang="en-US" sz="3600" b="1" dirty="0" smtClean="0"/>
              <a:t>中國</a:t>
            </a:r>
            <a:r>
              <a:rPr lang="zh-TW" altLang="en-US" sz="3600" b="1" dirty="0"/>
              <a:t>建築</a:t>
            </a:r>
            <a:r>
              <a:rPr lang="zh-TW" altLang="en-US" sz="3600" dirty="0"/>
              <a:t>一般指漢式建築，是以斗拱和屋簷為最大特點</a:t>
            </a:r>
            <a:r>
              <a:rPr lang="zh-TW" altLang="en-US" sz="3600" dirty="0" smtClean="0"/>
              <a:t>。</a:t>
            </a:r>
            <a:endParaRPr lang="en-US" altLang="zh-TW" sz="3600" dirty="0" smtClean="0"/>
          </a:p>
          <a:p>
            <a:r>
              <a:rPr lang="zh-TW" altLang="en-US" sz="3600" dirty="0"/>
              <a:t>中國建築配以園林、庭院營造出文人雅士的高尚情懷</a:t>
            </a:r>
            <a:r>
              <a:rPr lang="zh-TW" altLang="en-US" sz="3600" dirty="0" smtClean="0"/>
              <a:t>。</a:t>
            </a:r>
            <a:endParaRPr lang="en-US" altLang="zh-TW" sz="3600" dirty="0" smtClean="0"/>
          </a:p>
          <a:p>
            <a:r>
              <a:rPr lang="zh-TW" altLang="en-US" sz="3600" dirty="0"/>
              <a:t>瓦頂維修要按照中國傳統技術要求進行。</a:t>
            </a:r>
            <a:endParaRPr lang="en-US" altLang="zh-TW" sz="3600" dirty="0" smtClean="0"/>
          </a:p>
        </p:txBody>
      </p:sp>
    </p:spTree>
    <p:extLst>
      <p:ext uri="{BB962C8B-B14F-4D97-AF65-F5344CB8AC3E}">
        <p14:creationId xmlns:p14="http://schemas.microsoft.com/office/powerpoint/2010/main" val="34718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3">
                                            <p:txEl>
                                              <p:pRg st="1" end="1"/>
                                            </p:txEl>
                                          </p:spTgt>
                                        </p:tgtEl>
                                        <p:attrNameLst>
                                          <p:attrName>ppt_x</p:attrName>
                                          <p:attrName>ppt_y</p:attrName>
                                        </p:attrNameLst>
                                      </p:cBhvr>
                                    </p:animMotion>
                                    <p:animRot by="1500000">
                                      <p:cBhvr>
                                        <p:cTn id="20" dur="125" fill="hold">
                                          <p:stCondLst>
                                            <p:cond delay="0"/>
                                          </p:stCondLst>
                                        </p:cTn>
                                        <p:tgtEl>
                                          <p:spTgt spid="3">
                                            <p:txEl>
                                              <p:pRg st="1" end="1"/>
                                            </p:txEl>
                                          </p:spTgt>
                                        </p:tgtEl>
                                        <p:attrNameLst>
                                          <p:attrName>r</p:attrName>
                                        </p:attrNameLst>
                                      </p:cBhvr>
                                    </p:animRot>
                                    <p:animRot by="-1500000">
                                      <p:cBhvr>
                                        <p:cTn id="21" dur="125" fill="hold">
                                          <p:stCondLst>
                                            <p:cond delay="125"/>
                                          </p:stCondLst>
                                        </p:cTn>
                                        <p:tgtEl>
                                          <p:spTgt spid="3">
                                            <p:txEl>
                                              <p:pRg st="1" end="1"/>
                                            </p:txEl>
                                          </p:spTgt>
                                        </p:tgtEl>
                                        <p:attrNameLst>
                                          <p:attrName>r</p:attrName>
                                        </p:attrNameLst>
                                      </p:cBhvr>
                                    </p:animRot>
                                    <p:animRot by="-1500000">
                                      <p:cBhvr>
                                        <p:cTn id="22" dur="125" fill="hold">
                                          <p:stCondLst>
                                            <p:cond delay="250"/>
                                          </p:stCondLst>
                                        </p:cTn>
                                        <p:tgtEl>
                                          <p:spTgt spid="3">
                                            <p:txEl>
                                              <p:pRg st="1" end="1"/>
                                            </p:txEl>
                                          </p:spTgt>
                                        </p:tgtEl>
                                        <p:attrNameLst>
                                          <p:attrName>r</p:attrName>
                                        </p:attrNameLst>
                                      </p:cBhvr>
                                    </p:animRot>
                                    <p:animRot by="1500000">
                                      <p:cBhvr>
                                        <p:cTn id="23" dur="125" fill="hold">
                                          <p:stCondLst>
                                            <p:cond delay="375"/>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3">
                                            <p:txEl>
                                              <p:pRg st="2" end="2"/>
                                            </p:txEl>
                                          </p:spTgt>
                                        </p:tgtEl>
                                        <p:attrNameLst>
                                          <p:attrName>ppt_x</p:attrName>
                                          <p:attrName>ppt_y</p:attrName>
                                        </p:attrNameLst>
                                      </p:cBhvr>
                                    </p:animMotion>
                                    <p:animRot by="1500000">
                                      <p:cBhvr>
                                        <p:cTn id="28" dur="125" fill="hold">
                                          <p:stCondLst>
                                            <p:cond delay="0"/>
                                          </p:stCondLst>
                                        </p:cTn>
                                        <p:tgtEl>
                                          <p:spTgt spid="3">
                                            <p:txEl>
                                              <p:pRg st="2" end="2"/>
                                            </p:txEl>
                                          </p:spTgt>
                                        </p:tgtEl>
                                        <p:attrNameLst>
                                          <p:attrName>r</p:attrName>
                                        </p:attrNameLst>
                                      </p:cBhvr>
                                    </p:animRot>
                                    <p:animRot by="-1500000">
                                      <p:cBhvr>
                                        <p:cTn id="29" dur="125" fill="hold">
                                          <p:stCondLst>
                                            <p:cond delay="125"/>
                                          </p:stCondLst>
                                        </p:cTn>
                                        <p:tgtEl>
                                          <p:spTgt spid="3">
                                            <p:txEl>
                                              <p:pRg st="2" end="2"/>
                                            </p:txEl>
                                          </p:spTgt>
                                        </p:tgtEl>
                                        <p:attrNameLst>
                                          <p:attrName>r</p:attrName>
                                        </p:attrNameLst>
                                      </p:cBhvr>
                                    </p:animRot>
                                    <p:animRot by="-1500000">
                                      <p:cBhvr>
                                        <p:cTn id="30" dur="125" fill="hold">
                                          <p:stCondLst>
                                            <p:cond delay="250"/>
                                          </p:stCondLst>
                                        </p:cTn>
                                        <p:tgtEl>
                                          <p:spTgt spid="3">
                                            <p:txEl>
                                              <p:pRg st="2" end="2"/>
                                            </p:txEl>
                                          </p:spTgt>
                                        </p:tgtEl>
                                        <p:attrNameLst>
                                          <p:attrName>r</p:attrName>
                                        </p:attrNameLst>
                                      </p:cBhvr>
                                    </p:animRot>
                                    <p:animRot by="1500000">
                                      <p:cBhvr>
                                        <p:cTn id="31"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24744"/>
            <a:ext cx="8229600" cy="5001419"/>
          </a:xfrm>
        </p:spPr>
        <p:txBody>
          <a:bodyPr>
            <a:normAutofit/>
          </a:bodyPr>
          <a:lstStyle/>
          <a:p>
            <a:pPr marL="0" indent="0">
              <a:buNone/>
            </a:pPr>
            <a:r>
              <a:rPr lang="en-US" altLang="zh-HK" dirty="0" smtClean="0"/>
              <a:t>2. </a:t>
            </a:r>
            <a:r>
              <a:rPr lang="zh-TW" altLang="en-US" b="1" i="1" dirty="0" smtClean="0">
                <a:solidFill>
                  <a:srgbClr val="FF0000"/>
                </a:solidFill>
              </a:rPr>
              <a:t>中國木結構體系歷來採用構架制的結構原理</a:t>
            </a:r>
            <a:endParaRPr lang="en-US" altLang="zh-TW" dirty="0" smtClean="0"/>
          </a:p>
          <a:p>
            <a:pPr marL="0" indent="0">
              <a:buNone/>
            </a:pPr>
            <a:r>
              <a:rPr lang="zh-TW" altLang="en-US" dirty="0"/>
              <a:t> </a:t>
            </a:r>
            <a:r>
              <a:rPr lang="en-US" altLang="zh-TW" dirty="0"/>
              <a:t>-</a:t>
            </a:r>
            <a:r>
              <a:rPr lang="zh-TW" altLang="en-US" dirty="0" smtClean="0"/>
              <a:t>以四根立柱，上加橫樑、豎枋而構成「間」。立面上劃分三個部分：台基、屋身、屋頂。</a:t>
            </a:r>
            <a:endParaRPr lang="en-US" altLang="zh-TW" dirty="0"/>
          </a:p>
          <a:p>
            <a:pPr marL="0" indent="0">
              <a:buNone/>
            </a:pPr>
            <a:endParaRPr lang="en-US" altLang="zh-TW" dirty="0" smtClean="0"/>
          </a:p>
          <a:p>
            <a:pPr marL="0" indent="0">
              <a:buNone/>
            </a:pPr>
            <a:r>
              <a:rPr lang="en-US" altLang="zh-HK" dirty="0" smtClean="0"/>
              <a:t>3. </a:t>
            </a:r>
            <a:r>
              <a:rPr lang="zh-TW" altLang="en-US" b="1" i="1" dirty="0" smtClean="0">
                <a:solidFill>
                  <a:srgbClr val="FF0000"/>
                </a:solidFill>
              </a:rPr>
              <a:t>斗栱是中國木架建結構中的關鍵部件</a:t>
            </a:r>
            <a:endParaRPr lang="en-US" altLang="zh-HK" dirty="0"/>
          </a:p>
          <a:p>
            <a:pPr marL="0" indent="0">
              <a:buNone/>
            </a:pPr>
            <a:r>
              <a:rPr lang="en-US" altLang="zh-HK" dirty="0" smtClean="0"/>
              <a:t>-</a:t>
            </a:r>
            <a:r>
              <a:rPr lang="zh-TW" altLang="en-US" dirty="0" smtClean="0"/>
              <a:t>其作用是在柱子上伸出懸臂樑承托出檐部分的重量。</a:t>
            </a:r>
            <a:endParaRPr lang="en-US" altLang="zh-TW" dirty="0" smtClean="0"/>
          </a:p>
          <a:p>
            <a:pPr marL="0" indent="0">
              <a:buNone/>
            </a:pPr>
            <a:endParaRPr lang="en-US" altLang="zh-TW" dirty="0" smtClean="0"/>
          </a:p>
          <a:p>
            <a:pPr marL="0" indent="0">
              <a:buNone/>
            </a:pPr>
            <a:r>
              <a:rPr lang="en-US" altLang="zh-TW" dirty="0"/>
              <a:t>4. </a:t>
            </a:r>
            <a:r>
              <a:rPr lang="zh-TW" altLang="en-US" b="1" dirty="0">
                <a:solidFill>
                  <a:srgbClr val="FF0000"/>
                </a:solidFill>
              </a:rPr>
              <a:t>特異的外部</a:t>
            </a:r>
            <a:r>
              <a:rPr lang="zh-TW" altLang="en-US" b="1" dirty="0" smtClean="0">
                <a:solidFill>
                  <a:srgbClr val="FF0000"/>
                </a:solidFill>
              </a:rPr>
              <a:t>輪廓</a:t>
            </a:r>
            <a:endParaRPr lang="en-US" altLang="zh-TW" b="1" dirty="0" smtClean="0">
              <a:solidFill>
                <a:srgbClr val="FF0000"/>
              </a:solidFill>
            </a:endParaRPr>
          </a:p>
          <a:p>
            <a:pPr marL="0" indent="0">
              <a:buNone/>
            </a:pPr>
            <a:r>
              <a:rPr lang="en-US" altLang="zh-TW" dirty="0"/>
              <a:t>-</a:t>
            </a:r>
            <a:r>
              <a:rPr lang="zh-TW" altLang="en-US" dirty="0"/>
              <a:t>多層台基，色彩鮮艷的曲線坡面屋頂，院落式的建築群，展現廣闊空。</a:t>
            </a:r>
          </a:p>
          <a:p>
            <a:pPr marL="0" indent="0">
              <a:buNone/>
            </a:pPr>
            <a:endParaRPr lang="zh-TW" altLang="en-US" dirty="0"/>
          </a:p>
          <a:p>
            <a:pPr marL="0" indent="0">
              <a:buNone/>
            </a:pPr>
            <a:endParaRPr lang="zh-HK" altLang="en-US" dirty="0"/>
          </a:p>
        </p:txBody>
      </p:sp>
    </p:spTree>
    <p:extLst>
      <p:ext uri="{BB962C8B-B14F-4D97-AF65-F5344CB8AC3E}">
        <p14:creationId xmlns:p14="http://schemas.microsoft.com/office/powerpoint/2010/main" val="295294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276</TotalTime>
  <Words>960</Words>
  <Application>Microsoft Office PowerPoint</Application>
  <PresentationFormat>如螢幕大小 (4:3)</PresentationFormat>
  <Paragraphs>109</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流線</vt:lpstr>
      <vt:lpstr>同根同心廣州交流團 認識中西方建築物特色</vt:lpstr>
      <vt:lpstr> 西式建築 </vt:lpstr>
      <vt:lpstr>   哥特式建築 </vt:lpstr>
      <vt:lpstr>哥特式建築特點 </vt:lpstr>
      <vt:lpstr>石室聖心大教堂</vt:lpstr>
      <vt:lpstr>巴洛克式建築</vt:lpstr>
      <vt:lpstr>巴洛克式建築特點</vt:lpstr>
      <vt:lpstr>中國古建築最大的特點</vt:lpstr>
      <vt:lpstr>PowerPoint 簡報</vt:lpstr>
      <vt:lpstr>中山紀念堂建築特色</vt:lpstr>
      <vt:lpstr>廣州中山紀念堂</vt:lpstr>
      <vt:lpstr>廣州中山紀念堂 的結構</vt:lpstr>
      <vt:lpstr>PowerPoint 簡報</vt:lpstr>
      <vt:lpstr>PowerPoint 簡報</vt:lpstr>
      <vt:lpstr>PowerPoint 簡報</vt:lpstr>
      <vt:lpstr>PowerPoint 簡報</vt:lpstr>
      <vt:lpstr>中西式建築物的對比</vt:lpstr>
      <vt:lpstr>組員感想-1</vt:lpstr>
      <vt:lpstr>組員感想-2</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kei</dc:creator>
  <cp:lastModifiedBy>wong</cp:lastModifiedBy>
  <cp:revision>56</cp:revision>
  <dcterms:created xsi:type="dcterms:W3CDTF">2015-03-16T12:59:15Z</dcterms:created>
  <dcterms:modified xsi:type="dcterms:W3CDTF">2015-03-19T04:31:09Z</dcterms:modified>
</cp:coreProperties>
</file>