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FF33CC"/>
    <a:srgbClr val="FFCC00"/>
    <a:srgbClr val="51C4EA"/>
    <a:srgbClr val="FF6600"/>
    <a:srgbClr val="FFCC66"/>
    <a:srgbClr val="FDFCF5"/>
    <a:srgbClr val="F9F9F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>
      <p:cViewPr>
        <p:scale>
          <a:sx n="50" d="100"/>
          <a:sy n="50" d="100"/>
        </p:scale>
        <p:origin x="-192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48D6-247B-4175-B828-FDC99427CF13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D529-AC31-4FDF-96FF-F8213990FDB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4341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D529-AC31-4FDF-96FF-F8213990FDB8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8092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D529-AC31-4FDF-96FF-F8213990FDB8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8647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9499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5043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487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97028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034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469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654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9873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000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22767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28456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949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7887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086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47895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7988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EBC4-00BE-4B5C-9CCF-074712D58D26}" type="datetimeFigureOut">
              <a:rPr lang="zh-HK" altLang="en-US" smtClean="0"/>
              <a:pPr/>
              <a:t>22/3/2015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C12221-E3F4-4234-A81C-C1EEF72822E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8542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21403" y="240191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 smtClean="0">
                <a:solidFill>
                  <a:srgbClr val="FF0000"/>
                </a:solidFill>
              </a:rPr>
              <a:t>組員 </a:t>
            </a:r>
            <a:r>
              <a:rPr lang="en-US" altLang="zh-HK" sz="2400" dirty="0" smtClean="0">
                <a:solidFill>
                  <a:srgbClr val="FF0000"/>
                </a:solidFill>
              </a:rPr>
              <a:t>: </a:t>
            </a:r>
            <a:r>
              <a:rPr lang="zh-HK" altLang="en-US" sz="2400" dirty="0" smtClean="0">
                <a:solidFill>
                  <a:srgbClr val="FF0000"/>
                </a:solidFill>
              </a:rPr>
              <a:t>林蔚昕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0949" y="194800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       </a:t>
            </a:r>
            <a:r>
              <a:rPr lang="zh-HK" altLang="en-US" sz="2400" dirty="0" smtClean="0">
                <a:solidFill>
                  <a:srgbClr val="7030A0"/>
                </a:solidFill>
              </a:rPr>
              <a:t>黃詩琳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38951" y="3316730"/>
            <a:ext cx="190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>
                <a:solidFill>
                  <a:srgbClr val="FF3399"/>
                </a:solidFill>
              </a:rPr>
              <a:t>譚文晞</a:t>
            </a:r>
          </a:p>
        </p:txBody>
      </p:sp>
      <p:sp>
        <p:nvSpPr>
          <p:cNvPr id="7" name="矩形 6"/>
          <p:cNvSpPr/>
          <p:nvPr/>
        </p:nvSpPr>
        <p:spPr>
          <a:xfrm>
            <a:off x="1238951" y="2827929"/>
            <a:ext cx="1309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400" dirty="0">
                <a:solidFill>
                  <a:srgbClr val="00B0F0"/>
                </a:solidFill>
              </a:rPr>
              <a:t>黃敏行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73183" y="1913109"/>
            <a:ext cx="99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>
                <a:solidFill>
                  <a:srgbClr val="FFC000"/>
                </a:solidFill>
              </a:rPr>
              <a:t>組長</a:t>
            </a:r>
            <a:r>
              <a:rPr lang="zh-HK" altLang="en-US" sz="2400" dirty="0"/>
              <a:t>：</a:t>
            </a:r>
            <a:endParaRPr lang="zh-HK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593" y="829585"/>
            <a:ext cx="2606356" cy="196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55576" y="0"/>
            <a:ext cx="3804182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HK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廣</a:t>
            </a:r>
            <a:r>
              <a:rPr lang="zh-HK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州</a:t>
            </a:r>
            <a:r>
              <a:rPr lang="zh-HK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交</a:t>
            </a:r>
            <a:r>
              <a:rPr lang="zh-HK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流</a:t>
            </a:r>
            <a:r>
              <a:rPr lang="zh-HK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771" y="3126377"/>
            <a:ext cx="23780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052736"/>
            <a:ext cx="3096344" cy="55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06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410673" cy="1320800"/>
          </a:xfrm>
        </p:spPr>
        <p:txBody>
          <a:bodyPr/>
          <a:lstStyle/>
          <a:p>
            <a:r>
              <a:rPr lang="zh-HK" altLang="en-US" dirty="0" smtClean="0"/>
              <a:t>一樣                        不同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46747"/>
            <a:ext cx="3744416" cy="92507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HK" altLang="en-US" sz="2800" dirty="0" smtClean="0"/>
              <a:t>中西合璧</a:t>
            </a:r>
            <a:r>
              <a:rPr lang="zh-HK" altLang="en-US" sz="2800" dirty="0"/>
              <a:t>建築風格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076056" y="126482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HK" altLang="en-US" sz="2800" dirty="0" smtClean="0"/>
              <a:t>沙</a:t>
            </a:r>
            <a:r>
              <a:rPr lang="zh-HK" altLang="en-US" sz="2800" dirty="0"/>
              <a:t>面建築群是</a:t>
            </a:r>
            <a:r>
              <a:rPr lang="zh-HK" altLang="en-US" sz="2800" dirty="0" smtClean="0"/>
              <a:t>多棟建築物</a:t>
            </a:r>
            <a:r>
              <a:rPr lang="en-US" altLang="zh-HK" sz="2800" dirty="0" smtClean="0"/>
              <a:t>,</a:t>
            </a:r>
            <a:r>
              <a:rPr lang="zh-HK" altLang="en-US" sz="2800" dirty="0"/>
              <a:t>而香港美利樓只是一棟建築物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504" y="269622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zh-HK" altLang="en-US" sz="2800" dirty="0"/>
              <a:t>有歷史背景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882514" y="3717032"/>
            <a:ext cx="324036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HK" altLang="en-US" sz="2400" dirty="0" smtClean="0">
                <a:solidFill>
                  <a:prstClr val="black"/>
                </a:solidFill>
              </a:rPr>
              <a:t> </a:t>
            </a:r>
            <a:r>
              <a:rPr lang="zh-HK" altLang="en-US" sz="2800" dirty="0" smtClean="0">
                <a:solidFill>
                  <a:prstClr val="black"/>
                </a:solidFill>
              </a:rPr>
              <a:t>沙</a:t>
            </a:r>
            <a:r>
              <a:rPr lang="zh-HK" altLang="en-US" sz="2800" dirty="0">
                <a:solidFill>
                  <a:prstClr val="black"/>
                </a:solidFill>
              </a:rPr>
              <a:t>面建築群</a:t>
            </a:r>
            <a:r>
              <a:rPr lang="zh-HK" altLang="en-US" sz="2800" dirty="0" smtClean="0">
                <a:solidFill>
                  <a:prstClr val="black"/>
                </a:solidFill>
              </a:rPr>
              <a:t>是</a:t>
            </a:r>
            <a:r>
              <a:rPr lang="zh-TW" altLang="en-US" sz="2800" dirty="0">
                <a:solidFill>
                  <a:srgbClr val="000000"/>
                </a:solidFill>
                <a:latin typeface="新細明體"/>
              </a:rPr>
              <a:t>歐洲風格</a:t>
            </a:r>
            <a:r>
              <a:rPr lang="zh-TW" altLang="en-US" sz="2800" dirty="0" smtClean="0">
                <a:solidFill>
                  <a:srgbClr val="000000"/>
                </a:solidFill>
                <a:latin typeface="新細明體"/>
              </a:rPr>
              <a:t>建築</a:t>
            </a:r>
            <a:r>
              <a:rPr lang="en-US" altLang="zh-HK" sz="2800" dirty="0">
                <a:solidFill>
                  <a:prstClr val="black"/>
                </a:solidFill>
              </a:rPr>
              <a:t>,</a:t>
            </a:r>
            <a:r>
              <a:rPr lang="zh-HK" altLang="en-US" sz="2800" dirty="0">
                <a:solidFill>
                  <a:prstClr val="black"/>
                </a:solidFill>
              </a:rPr>
              <a:t>而香港美利</a:t>
            </a:r>
            <a:r>
              <a:rPr lang="zh-HK" altLang="en-US" sz="2800" dirty="0" smtClean="0">
                <a:solidFill>
                  <a:prstClr val="black"/>
                </a:solidFill>
              </a:rPr>
              <a:t>樓是</a:t>
            </a:r>
            <a:r>
              <a:rPr lang="zh-HK" altLang="zh-HK" sz="2800" dirty="0">
                <a:solidFill>
                  <a:prstClr val="black"/>
                </a:solidFill>
              </a:rPr>
              <a:t>具有</a:t>
            </a:r>
            <a:r>
              <a:rPr lang="zh-HK" altLang="zh-HK" sz="2800" dirty="0"/>
              <a:t>維多利亞時期色彩的建築物</a:t>
            </a:r>
            <a:endParaRPr lang="zh-HK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23528" y="401289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HK" altLang="en-US" sz="2800" dirty="0" smtClean="0"/>
              <a:t>同樣</a:t>
            </a:r>
            <a:r>
              <a:rPr lang="zh-HK" altLang="zh-HK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採用了</a:t>
            </a:r>
            <a:r>
              <a:rPr lang="zh-HK" altLang="zh-HK" sz="2800" dirty="0"/>
              <a:t>西式的圓柱</a:t>
            </a:r>
            <a:endParaRPr lang="zh-HK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81804" y="404664"/>
            <a:ext cx="7632848" cy="6264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4608004" y="404664"/>
            <a:ext cx="36004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281804" y="1230788"/>
            <a:ext cx="7632848" cy="17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297629" y="643265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林蔚昕</a:t>
            </a:r>
          </a:p>
        </p:txBody>
      </p:sp>
    </p:spTree>
    <p:extLst>
      <p:ext uri="{BB962C8B-B14F-4D97-AF65-F5344CB8AC3E}">
        <p14:creationId xmlns:p14="http://schemas.microsoft.com/office/powerpoint/2010/main" xmlns="" val="10312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47713" cy="1320800"/>
          </a:xfrm>
        </p:spPr>
        <p:txBody>
          <a:bodyPr/>
          <a:lstStyle/>
          <a:p>
            <a:r>
              <a:rPr lang="zh-HK" altLang="en-US" dirty="0"/>
              <a:t>甚麼是哥德式</a:t>
            </a:r>
            <a:r>
              <a:rPr lang="en-US" altLang="zh-HK" dirty="0" smtClean="0"/>
              <a:t>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7704856" cy="6021288"/>
          </a:xfrm>
        </p:spPr>
        <p:txBody>
          <a:bodyPr>
            <a:noAutofit/>
          </a:bodyPr>
          <a:lstStyle/>
          <a:p>
            <a:r>
              <a:rPr lang="zh-HK" altLang="zh-HK" sz="2400" b="1" dirty="0"/>
              <a:t>哥德式</a:t>
            </a:r>
            <a:r>
              <a:rPr lang="zh-HK" altLang="zh-HK" sz="2400" b="1" dirty="0" smtClean="0"/>
              <a:t>建築</a:t>
            </a:r>
            <a:r>
              <a:rPr lang="zh-HK" altLang="zh-HK" sz="2400" dirty="0" smtClean="0"/>
              <a:t>是</a:t>
            </a:r>
            <a:r>
              <a:rPr lang="zh-HK" altLang="zh-HK" sz="2400" dirty="0"/>
              <a:t>一種興盛於中世紀高峰與末期的建築風格。它是由羅馬式建築發展而</a:t>
            </a:r>
            <a:r>
              <a:rPr lang="zh-HK" altLang="zh-HK" sz="2400" dirty="0" smtClean="0"/>
              <a:t>來。</a:t>
            </a:r>
            <a:endParaRPr lang="zh-HK" altLang="zh-HK" sz="2400" dirty="0"/>
          </a:p>
          <a:p>
            <a:r>
              <a:rPr lang="zh-HK" altLang="zh-HK" sz="2400" dirty="0" smtClean="0"/>
              <a:t>哥德式建築</a:t>
            </a:r>
            <a:r>
              <a:rPr lang="zh-TW" altLang="en-US" sz="2400" dirty="0"/>
              <a:t>繼承了</a:t>
            </a:r>
            <a:r>
              <a:rPr lang="zh-TW" altLang="en-US" sz="2400" dirty="0" smtClean="0"/>
              <a:t>羅</a:t>
            </a:r>
            <a:r>
              <a:rPr lang="zh-HK" altLang="zh-HK" sz="2400" dirty="0" smtClean="0"/>
              <a:t>馬</a:t>
            </a:r>
            <a:r>
              <a:rPr lang="zh-TW" altLang="en-US" sz="2400" dirty="0" smtClean="0"/>
              <a:t>式</a:t>
            </a:r>
            <a:r>
              <a:rPr lang="zh-TW" altLang="en-US" sz="2400" dirty="0"/>
              <a:t>建築的很多特點，</a:t>
            </a:r>
            <a:r>
              <a:rPr lang="zh-HK" altLang="zh-HK" sz="2400" dirty="0" smtClean="0"/>
              <a:t>包括</a:t>
            </a:r>
            <a:r>
              <a:rPr lang="zh-HK" altLang="zh-HK" sz="2400" dirty="0"/>
              <a:t>尖形拱門、肋狀</a:t>
            </a:r>
            <a:r>
              <a:rPr lang="zh-HK" altLang="zh-HK" sz="2400" dirty="0" smtClean="0"/>
              <a:t>拱頂</a:t>
            </a:r>
            <a:r>
              <a:rPr lang="zh-HK" altLang="en-US" sz="2400" dirty="0"/>
              <a:t>、</a:t>
            </a:r>
            <a:r>
              <a:rPr lang="zh-HK" altLang="zh-HK" sz="2400" dirty="0" smtClean="0"/>
              <a:t>飛拱</a:t>
            </a:r>
            <a:r>
              <a:rPr lang="zh-HK" altLang="en-US" sz="2400" dirty="0"/>
              <a:t>、</a:t>
            </a:r>
            <a:r>
              <a:rPr lang="zh-TW" altLang="en-US" sz="2400" dirty="0"/>
              <a:t>扶壁與十字平面等。哥德式建築的整體風格為高聳削瘦，以卓越的建築技藝表現了神秘、哀婉、崇高的強烈情感</a:t>
            </a:r>
            <a:endParaRPr lang="zh-HK" altLang="zh-HK" sz="2400" dirty="0"/>
          </a:p>
          <a:p>
            <a:r>
              <a:rPr lang="zh-HK" altLang="zh-HK" sz="2400" dirty="0"/>
              <a:t>哥德式建築最常見於歐洲的主教座堂、大修道院與教堂。它也出現在許多城堡、宮殿、大會堂、會館、大學，甚至私人住宅也可見其蹤影。</a:t>
            </a:r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172400" y="6488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黃敏行</a:t>
            </a:r>
          </a:p>
        </p:txBody>
      </p:sp>
    </p:spTree>
    <p:extLst>
      <p:ext uri="{BB962C8B-B14F-4D97-AF65-F5344CB8AC3E}">
        <p14:creationId xmlns:p14="http://schemas.microsoft.com/office/powerpoint/2010/main" xmlns="" val="410109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4738" y="620688"/>
            <a:ext cx="6347714" cy="5544616"/>
          </a:xfrm>
        </p:spPr>
        <p:txBody>
          <a:bodyPr>
            <a:noAutofit/>
          </a:bodyPr>
          <a:lstStyle/>
          <a:p>
            <a:r>
              <a:rPr lang="zh-HK" altLang="zh-HK" sz="2400" b="1" dirty="0"/>
              <a:t>哥特式</a:t>
            </a:r>
            <a:r>
              <a:rPr lang="zh-HK" altLang="zh-HK" sz="2400" b="1" dirty="0" smtClean="0"/>
              <a:t>建築</a:t>
            </a:r>
            <a:r>
              <a:rPr lang="zh-HK" altLang="zh-HK" sz="2400" dirty="0" smtClean="0"/>
              <a:t>哥德式</a:t>
            </a:r>
            <a:r>
              <a:rPr lang="zh-HK" altLang="zh-HK" sz="2400" dirty="0"/>
              <a:t>建築在各個地區的發展是不平衡的：在法國，1140年至1200年可以視為早期哥德時代，1200年至1350年為盛期，1350年至1520年則進入晚期</a:t>
            </a:r>
            <a:r>
              <a:rPr lang="zh-HK" altLang="zh-HK" sz="2400" dirty="0" smtClean="0"/>
              <a:t>；英國</a:t>
            </a:r>
            <a:r>
              <a:rPr lang="zh-HK" altLang="zh-HK" sz="2400" dirty="0"/>
              <a:t>的早期哥德建築以「早期英國式</a:t>
            </a:r>
            <a:r>
              <a:rPr lang="zh-HK" altLang="zh-HK" sz="2400" dirty="0" smtClean="0"/>
              <a:t>」的</a:t>
            </a:r>
            <a:r>
              <a:rPr lang="zh-HK" altLang="zh-HK" sz="2400" dirty="0"/>
              <a:t>名義在1170至1250年流行，其標誌為格外細長的矛式</a:t>
            </a:r>
            <a:r>
              <a:rPr lang="zh-HK" altLang="zh-HK" sz="2400" dirty="0" smtClean="0"/>
              <a:t>拱，</a:t>
            </a:r>
            <a:r>
              <a:rPr lang="zh-HK" altLang="zh-HK" sz="2400" dirty="0"/>
              <a:t>1250年步入盛期，1350至1550年則出現了頗為後來學者詬病的「火焰式」「垂直式」</a:t>
            </a:r>
            <a:r>
              <a:rPr lang="zh-HK" altLang="zh-HK" sz="2400" dirty="0" smtClean="0"/>
              <a:t>建築。</a:t>
            </a:r>
            <a:endParaRPr lang="zh-HK" altLang="zh-H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421" y="1476014"/>
            <a:ext cx="2654579" cy="1988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392" y="4221088"/>
            <a:ext cx="2506635" cy="1877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8247080" y="64854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譚文晞</a:t>
            </a:r>
          </a:p>
        </p:txBody>
      </p:sp>
    </p:spTree>
    <p:extLst>
      <p:ext uri="{BB962C8B-B14F-4D97-AF65-F5344CB8AC3E}">
        <p14:creationId xmlns:p14="http://schemas.microsoft.com/office/powerpoint/2010/main" xmlns="" val="376945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0316" y="2852936"/>
            <a:ext cx="6347714" cy="3384376"/>
          </a:xfrm>
        </p:spPr>
        <p:txBody>
          <a:bodyPr>
            <a:normAutofit/>
          </a:bodyPr>
          <a:lstStyle/>
          <a:p>
            <a:pPr marL="0" lvl="0" indent="0">
              <a:buClr>
                <a:srgbClr val="5FCBEF"/>
              </a:buClr>
              <a:buNone/>
            </a:pPr>
            <a:r>
              <a:rPr lang="zh-HK" altLang="zh-HK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哥</a:t>
            </a:r>
            <a:r>
              <a:rPr lang="zh-HK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德</a:t>
            </a:r>
            <a:r>
              <a:rPr lang="zh-HK" altLang="zh-HK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教堂</a:t>
            </a:r>
            <a:r>
              <a:rPr lang="zh-HK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特別是大教堂無疑是</a:t>
            </a:r>
            <a:r>
              <a:rPr lang="zh-HK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哥</a:t>
            </a:r>
            <a:r>
              <a:rPr lang="zh-HK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德</a:t>
            </a:r>
            <a:r>
              <a:rPr lang="zh-HK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建築</a:t>
            </a:r>
            <a:r>
              <a:rPr lang="zh-HK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最傑出的代表，它甚至比同時代的一切其他藝術形式（繪畫、雕塑）更加能夠代表時代的風貌。哥特建築是完全原創的，嶄新的，它與古羅馬建築之間的區別遠遠大於古羅馬與古希臘建築的</a:t>
            </a:r>
            <a:r>
              <a:rPr lang="zh-HK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差別。</a:t>
            </a:r>
            <a:endParaRPr lang="zh-HK" altLang="zh-HK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674" y="346206"/>
            <a:ext cx="2761915" cy="381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393" y="4653136"/>
            <a:ext cx="2638478" cy="1976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0425" y="771762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它創造了一種嶄新的建築體驗：在室外部分，通常密布着支撐部件（扶壁、</a:t>
            </a:r>
            <a:r>
              <a:rPr lang="zh-HK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飛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捲</a:t>
            </a:r>
            <a:r>
              <a:rPr lang="zh-HK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）</a:t>
            </a:r>
            <a:r>
              <a:rPr lang="zh-HK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，彷彿是沒有拆卸的腳手架，給人一種瘦骨嶙峋的</a:t>
            </a:r>
            <a:r>
              <a:rPr lang="zh-HK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感覺。</a:t>
            </a:r>
            <a:endParaRPr lang="zh-HK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5118203" y="6488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黃詩琳</a:t>
            </a:r>
          </a:p>
        </p:txBody>
      </p:sp>
    </p:spTree>
    <p:extLst>
      <p:ext uri="{BB962C8B-B14F-4D97-AF65-F5344CB8AC3E}">
        <p14:creationId xmlns:p14="http://schemas.microsoft.com/office/powerpoint/2010/main" xmlns="" val="108942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總結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dirty="0" smtClean="0"/>
              <a:t>   </a:t>
            </a:r>
            <a:r>
              <a:rPr lang="zh-HK" altLang="en-US" sz="2400" dirty="0" smtClean="0"/>
              <a:t>廣州</a:t>
            </a:r>
            <a:r>
              <a:rPr lang="zh-HK" altLang="en-US" sz="2400" dirty="0"/>
              <a:t>的建築有中式和西式兩種</a:t>
            </a:r>
            <a:r>
              <a:rPr lang="zh-HK" altLang="en-US" sz="2400" dirty="0" smtClean="0"/>
              <a:t>建築</a:t>
            </a:r>
            <a:r>
              <a:rPr lang="en-US" altLang="zh-HK" sz="2400" dirty="0" smtClean="0"/>
              <a:t>,</a:t>
            </a:r>
            <a:r>
              <a:rPr lang="zh-HK" altLang="en-US" sz="2400" dirty="0"/>
              <a:t>每棟建築各有特色和獨特的建築</a:t>
            </a:r>
            <a:r>
              <a:rPr lang="zh-HK" altLang="en-US" sz="2400" dirty="0" smtClean="0"/>
              <a:t>風格</a:t>
            </a:r>
            <a:r>
              <a:rPr lang="en-US" altLang="zh-HK" sz="2400" dirty="0" smtClean="0"/>
              <a:t>,</a:t>
            </a:r>
            <a:r>
              <a:rPr lang="zh-HK" altLang="en-US" sz="2400" dirty="0" smtClean="0"/>
              <a:t>例如</a:t>
            </a:r>
            <a:r>
              <a:rPr lang="en-US" altLang="zh-HK" sz="2400" dirty="0" smtClean="0"/>
              <a:t>:</a:t>
            </a:r>
            <a:r>
              <a:rPr lang="zh-HK" altLang="en-US" sz="2400" dirty="0"/>
              <a:t>中山紀念館、沙面</a:t>
            </a:r>
            <a:r>
              <a:rPr lang="zh-HK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建築群、石室聖心大</a:t>
            </a:r>
            <a:r>
              <a:rPr lang="zh-HK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教堂</a:t>
            </a:r>
            <a:r>
              <a:rPr lang="en-US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……</a:t>
            </a:r>
            <a:endParaRPr lang="zh-HK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971600" y="3332891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 smtClean="0"/>
              <a:t>  廣州</a:t>
            </a:r>
            <a:r>
              <a:rPr lang="zh-HK" altLang="en-US" sz="2400" dirty="0"/>
              <a:t>的建築和香港有很大</a:t>
            </a:r>
            <a:r>
              <a:rPr lang="zh-HK" altLang="en-US" sz="2400" dirty="0" smtClean="0"/>
              <a:t>不同</a:t>
            </a:r>
            <a:r>
              <a:rPr lang="en-US" altLang="zh-HK" sz="2400" dirty="0" smtClean="0"/>
              <a:t>,</a:t>
            </a:r>
            <a:r>
              <a:rPr lang="zh-HK" altLang="en-US" sz="2400" dirty="0"/>
              <a:t>香港的建築充滿現代</a:t>
            </a:r>
            <a:r>
              <a:rPr lang="zh-HK" altLang="en-US" sz="2400" dirty="0" smtClean="0"/>
              <a:t>感</a:t>
            </a:r>
            <a:r>
              <a:rPr lang="en-US" altLang="zh-HK" sz="2400" dirty="0" smtClean="0"/>
              <a:t>,</a:t>
            </a:r>
            <a:r>
              <a:rPr lang="zh-HK" altLang="en-US" sz="2400" dirty="0"/>
              <a:t>沒有中式和西式之別</a:t>
            </a:r>
            <a:r>
              <a:rPr lang="en-US" altLang="zh-HK" sz="2400" dirty="0" smtClean="0"/>
              <a:t>;</a:t>
            </a:r>
            <a:r>
              <a:rPr lang="zh-HK" altLang="en-US" sz="2400" dirty="0"/>
              <a:t>廣州的建築</a:t>
            </a:r>
            <a:r>
              <a:rPr lang="zh-HK" altLang="en-US" sz="2400" dirty="0" smtClean="0"/>
              <a:t>古色古香</a:t>
            </a:r>
            <a:r>
              <a:rPr lang="en-US" altLang="zh-HK" sz="2400" dirty="0" smtClean="0"/>
              <a:t>,</a:t>
            </a:r>
            <a:r>
              <a:rPr lang="zh-HK" altLang="en-US" sz="2400" dirty="0" smtClean="0"/>
              <a:t>有</a:t>
            </a:r>
            <a:r>
              <a:rPr lang="zh-HK" altLang="en-US" sz="2400" dirty="0"/>
              <a:t>中式和西式之別</a:t>
            </a:r>
          </a:p>
        </p:txBody>
      </p:sp>
      <p:sp>
        <p:nvSpPr>
          <p:cNvPr id="6" name="矩形 5"/>
          <p:cNvSpPr/>
          <p:nvPr/>
        </p:nvSpPr>
        <p:spPr>
          <a:xfrm>
            <a:off x="8172400" y="6309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林蔚昕</a:t>
            </a:r>
          </a:p>
        </p:txBody>
      </p:sp>
    </p:spTree>
    <p:extLst>
      <p:ext uri="{BB962C8B-B14F-4D97-AF65-F5344CB8AC3E}">
        <p14:creationId xmlns:p14="http://schemas.microsoft.com/office/powerpoint/2010/main" xmlns="" val="400627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141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sz="2400" dirty="0">
                <a:solidFill>
                  <a:srgbClr val="FF3399"/>
                </a:solidFill>
              </a:rPr>
              <a:t>譚文</a:t>
            </a:r>
            <a:r>
              <a:rPr lang="zh-HK" altLang="en-US" sz="2400" dirty="0" smtClean="0">
                <a:solidFill>
                  <a:srgbClr val="FF3399"/>
                </a:solidFill>
              </a:rPr>
              <a:t>晞</a:t>
            </a:r>
            <a:r>
              <a:rPr lang="en-US" altLang="zh-HK" sz="2400" dirty="0" smtClean="0">
                <a:solidFill>
                  <a:srgbClr val="FF3399"/>
                </a:solidFill>
              </a:rPr>
              <a:t>:</a:t>
            </a:r>
            <a:r>
              <a:rPr lang="zh-HK" altLang="en-US" sz="2400" dirty="0">
                <a:solidFill>
                  <a:srgbClr val="FF3399"/>
                </a:solidFill>
              </a:rPr>
              <a:t>我很高興能在這次交流團裏學會不同的西式和中式</a:t>
            </a:r>
            <a:r>
              <a:rPr lang="zh-HK" altLang="en-US" sz="2400" dirty="0" smtClean="0">
                <a:solidFill>
                  <a:srgbClr val="FF3399"/>
                </a:solidFill>
              </a:rPr>
              <a:t>建築</a:t>
            </a:r>
            <a:r>
              <a:rPr lang="en-US" altLang="zh-HK" sz="2400" dirty="0" smtClean="0">
                <a:solidFill>
                  <a:srgbClr val="FF3399"/>
                </a:solidFill>
              </a:rPr>
              <a:t>,</a:t>
            </a:r>
            <a:r>
              <a:rPr lang="zh-HK" altLang="en-US" sz="2400" dirty="0">
                <a:solidFill>
                  <a:srgbClr val="FF3399"/>
                </a:solidFill>
              </a:rPr>
              <a:t>也學會了很多不同有關孫中山先生的資料。真是令我</a:t>
            </a:r>
            <a:r>
              <a:rPr lang="zh-HK" altLang="en-US" sz="2400" dirty="0" smtClean="0">
                <a:solidFill>
                  <a:srgbClr val="FF3399"/>
                </a:solidFill>
              </a:rPr>
              <a:t>大開眼界</a:t>
            </a:r>
            <a:r>
              <a:rPr lang="en-US" altLang="zh-HK" sz="2400" dirty="0" smtClean="0">
                <a:solidFill>
                  <a:srgbClr val="FF3399"/>
                </a:solidFill>
              </a:rPr>
              <a:t>,</a:t>
            </a:r>
            <a:r>
              <a:rPr lang="zh-HK" altLang="en-US" sz="2400" dirty="0">
                <a:solidFill>
                  <a:srgbClr val="FF3399"/>
                </a:solidFill>
              </a:rPr>
              <a:t>增見</a:t>
            </a:r>
            <a:r>
              <a:rPr lang="zh-HK" altLang="en-US" sz="2400" dirty="0" smtClean="0">
                <a:solidFill>
                  <a:srgbClr val="FF3399"/>
                </a:solidFill>
              </a:rPr>
              <a:t>廣聞。</a:t>
            </a:r>
            <a:endParaRPr lang="zh-HK" altLang="en-US" sz="2400" dirty="0">
              <a:solidFill>
                <a:srgbClr val="FF3399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1560" y="3649975"/>
            <a:ext cx="7128792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zh-HK" altLang="en-US" sz="2400" dirty="0">
                <a:solidFill>
                  <a:srgbClr val="FF0000"/>
                </a:solidFill>
              </a:rPr>
              <a:t>林蔚</a:t>
            </a:r>
            <a:r>
              <a:rPr lang="zh-HK" altLang="en-US" sz="2400" dirty="0" smtClean="0">
                <a:solidFill>
                  <a:srgbClr val="FF0000"/>
                </a:solidFill>
              </a:rPr>
              <a:t>昕</a:t>
            </a:r>
            <a:r>
              <a:rPr lang="en-US" altLang="zh-HK" sz="2400" dirty="0" smtClean="0">
                <a:solidFill>
                  <a:srgbClr val="FF0000"/>
                </a:solidFill>
              </a:rPr>
              <a:t>:</a:t>
            </a:r>
            <a:r>
              <a:rPr lang="zh-TW" altLang="en-US" sz="2400" dirty="0">
                <a:solidFill>
                  <a:srgbClr val="FF0000"/>
                </a:solidFill>
              </a:rPr>
              <a:t>透過這次研習，令我認識很多中式和西式的建築</a:t>
            </a:r>
            <a:r>
              <a:rPr lang="en-US" altLang="zh-TW" sz="2400" dirty="0">
                <a:solidFill>
                  <a:srgbClr val="FF0000"/>
                </a:solidFill>
              </a:rPr>
              <a:t>,</a:t>
            </a:r>
            <a:r>
              <a:rPr lang="zh-TW" altLang="en-US" sz="2400" dirty="0">
                <a:solidFill>
                  <a:srgbClr val="FF0000"/>
                </a:solidFill>
              </a:rPr>
              <a:t>還學會合作和尊重。令我</a:t>
            </a:r>
            <a:r>
              <a:rPr lang="zh-TW" altLang="en-US" sz="2400" dirty="0" smtClean="0">
                <a:solidFill>
                  <a:srgbClr val="FF0000"/>
                </a:solidFill>
              </a:rPr>
              <a:t>大開眼界。多謝</a:t>
            </a:r>
            <a:r>
              <a:rPr lang="zh-TW" altLang="en-US" sz="2400" dirty="0">
                <a:solidFill>
                  <a:srgbClr val="FF0000"/>
                </a:solidFill>
              </a:rPr>
              <a:t>老師給我們這個機會一起去交流團。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</a:pPr>
            <a:endParaRPr lang="zh-TW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</a:pPr>
            <a:endParaRPr lang="en-US" altLang="zh-HK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HK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024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15550"/>
            <a:ext cx="6524228" cy="5000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HK" altLang="en-US" sz="2400" dirty="0" smtClean="0">
                <a:solidFill>
                  <a:srgbClr val="7030A0"/>
                </a:solidFill>
              </a:rPr>
              <a:t>黃詩琳</a:t>
            </a:r>
            <a:r>
              <a:rPr lang="en-US" altLang="zh-HK" sz="2400" dirty="0" smtClean="0">
                <a:solidFill>
                  <a:srgbClr val="7030A0"/>
                </a:solidFill>
              </a:rPr>
              <a:t>:</a:t>
            </a:r>
            <a:r>
              <a:rPr lang="zh-HK" altLang="en-US" sz="2400" dirty="0">
                <a:solidFill>
                  <a:srgbClr val="7030A0"/>
                </a:solidFill>
              </a:rPr>
              <a:t>我很開心能夠參與這次的廣州交流</a:t>
            </a:r>
            <a:r>
              <a:rPr lang="zh-HK" altLang="en-US" sz="2400" dirty="0" smtClean="0">
                <a:solidFill>
                  <a:srgbClr val="7030A0"/>
                </a:solidFill>
              </a:rPr>
              <a:t>團</a:t>
            </a:r>
            <a:r>
              <a:rPr lang="en-US" altLang="zh-HK" sz="2400" dirty="0" smtClean="0">
                <a:solidFill>
                  <a:srgbClr val="7030A0"/>
                </a:solidFill>
              </a:rPr>
              <a:t>,</a:t>
            </a:r>
            <a:r>
              <a:rPr lang="zh-HK" altLang="en-US" sz="2400" dirty="0">
                <a:solidFill>
                  <a:srgbClr val="7030A0"/>
                </a:solidFill>
              </a:rPr>
              <a:t>我學會了很多關於廣州</a:t>
            </a:r>
            <a:r>
              <a:rPr lang="zh-HK" altLang="en-US" sz="2400" dirty="0" smtClean="0">
                <a:solidFill>
                  <a:srgbClr val="7030A0"/>
                </a:solidFill>
              </a:rPr>
              <a:t>建築</a:t>
            </a:r>
            <a:r>
              <a:rPr lang="en-US" altLang="zh-HK" sz="2400" dirty="0" smtClean="0">
                <a:solidFill>
                  <a:srgbClr val="7030A0"/>
                </a:solidFill>
              </a:rPr>
              <a:t>,</a:t>
            </a:r>
            <a:r>
              <a:rPr lang="zh-HK" altLang="en-US" sz="2400" dirty="0" smtClean="0">
                <a:solidFill>
                  <a:srgbClr val="7030A0"/>
                </a:solidFill>
              </a:rPr>
              <a:t>包括建築特色、</a:t>
            </a:r>
            <a:endParaRPr lang="en-US" altLang="zh-HK" sz="2400" dirty="0" smtClean="0">
              <a:solidFill>
                <a:srgbClr val="7030A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71600" y="37170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zh-HK" altLang="en-US" sz="2400" dirty="0">
                <a:solidFill>
                  <a:srgbClr val="0070C0"/>
                </a:solidFill>
              </a:rPr>
              <a:t>黄敏行</a:t>
            </a:r>
            <a:r>
              <a:rPr lang="en-US" altLang="zh-HK" sz="2400" dirty="0" smtClean="0">
                <a:solidFill>
                  <a:srgbClr val="0070C0"/>
                </a:solidFill>
              </a:rPr>
              <a:t>:</a:t>
            </a:r>
            <a:r>
              <a:rPr lang="zh-HK" altLang="en-US" sz="2400" dirty="0">
                <a:solidFill>
                  <a:srgbClr val="0070C0"/>
                </a:solidFill>
              </a:rPr>
              <a:t>經過這一次交流團，我學會很多西色</a:t>
            </a:r>
            <a:r>
              <a:rPr lang="zh-HK" altLang="en-US" sz="2400" dirty="0" smtClean="0">
                <a:solidFill>
                  <a:srgbClr val="0070C0"/>
                </a:solidFill>
              </a:rPr>
              <a:t>的建築</a:t>
            </a:r>
            <a:r>
              <a:rPr lang="zh-HK" altLang="en-US" sz="2400" dirty="0">
                <a:solidFill>
                  <a:srgbClr val="0070C0"/>
                </a:solidFill>
              </a:rPr>
              <a:t>，還令我和同學合作得很愉快，真的很開心！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87624" y="21328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zh-HK" altLang="en-US" sz="2400" dirty="0">
                <a:solidFill>
                  <a:srgbClr val="7030A0"/>
                </a:solidFill>
              </a:rPr>
              <a:t>風格等。真希望下一年也能參加</a:t>
            </a:r>
            <a:r>
              <a:rPr lang="en-US" altLang="zh-HK" sz="2400" dirty="0" smtClean="0">
                <a:solidFill>
                  <a:srgbClr val="7030A0"/>
                </a:solidFill>
              </a:rPr>
              <a:t>!</a:t>
            </a:r>
            <a:r>
              <a:rPr lang="en-US" altLang="zh-HK" sz="2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altLang="zh-HK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75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綜合感想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sz="2400" dirty="0"/>
              <a:t>我們在這次廣州交流團很</a:t>
            </a:r>
            <a:r>
              <a:rPr lang="zh-HK" altLang="en-US" sz="2400" dirty="0" smtClean="0"/>
              <a:t>開心</a:t>
            </a:r>
            <a:r>
              <a:rPr lang="en-US" altLang="zh-HK" sz="2400" dirty="0" smtClean="0"/>
              <a:t>,</a:t>
            </a:r>
            <a:r>
              <a:rPr lang="zh-HK" altLang="en-US" sz="2400" dirty="0"/>
              <a:t>我們認識了很多廣州的</a:t>
            </a:r>
            <a:r>
              <a:rPr lang="zh-HK" altLang="en-US" sz="2400" dirty="0" smtClean="0"/>
              <a:t>建築</a:t>
            </a:r>
            <a:r>
              <a:rPr lang="en-US" altLang="zh-HK" sz="2400" dirty="0" smtClean="0"/>
              <a:t>,</a:t>
            </a:r>
            <a:r>
              <a:rPr lang="zh-HK" altLang="en-US" sz="2400" dirty="0"/>
              <a:t>也認識了當中的歷史和文化。這次廣州交流團令我們獲益</a:t>
            </a:r>
            <a:r>
              <a:rPr lang="zh-HK" altLang="en-US" sz="2400" dirty="0" smtClean="0"/>
              <a:t>良多</a:t>
            </a:r>
            <a:r>
              <a:rPr lang="en-US" altLang="zh-HK" sz="2400" dirty="0" smtClean="0"/>
              <a:t>!</a:t>
            </a:r>
            <a:r>
              <a:rPr lang="zh-HK" altLang="en-US" sz="2400" dirty="0"/>
              <a:t>真</a:t>
            </a:r>
            <a:r>
              <a:rPr lang="zh-HK" altLang="en-US" sz="2400" dirty="0" smtClean="0"/>
              <a:t>期</a:t>
            </a:r>
            <a:r>
              <a:rPr lang="zh-TW" altLang="en-US" sz="2400" dirty="0" smtClean="0"/>
              <a:t>待</a:t>
            </a:r>
            <a:r>
              <a:rPr lang="zh-HK" altLang="en-US" sz="2400" dirty="0" smtClean="0"/>
              <a:t>下</a:t>
            </a:r>
            <a:r>
              <a:rPr lang="zh-HK" altLang="en-US" sz="2400" dirty="0"/>
              <a:t>一次的交流</a:t>
            </a:r>
            <a:r>
              <a:rPr lang="zh-HK" altLang="en-US" sz="2400" dirty="0" smtClean="0"/>
              <a:t>團</a:t>
            </a:r>
            <a:r>
              <a:rPr lang="en-US" altLang="zh-HK" sz="2400" dirty="0" smtClean="0"/>
              <a:t>!</a:t>
            </a:r>
            <a:r>
              <a:rPr lang="en-US" altLang="zh-HK" sz="2400" dirty="0" smtClean="0">
                <a:sym typeface="Wingdings" panose="05000000000000000000" pitchFamily="2" charset="2"/>
              </a:rPr>
              <a:t>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028384" y="6488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黃詩琳</a:t>
            </a:r>
          </a:p>
        </p:txBody>
      </p:sp>
    </p:spTree>
    <p:extLst>
      <p:ext uri="{BB962C8B-B14F-4D97-AF65-F5344CB8AC3E}">
        <p14:creationId xmlns:p14="http://schemas.microsoft.com/office/powerpoint/2010/main" xmlns="" val="370082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21667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7624" y="2780928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HK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多謝觀賞</a:t>
            </a:r>
          </a:p>
        </p:txBody>
      </p:sp>
      <p:pic>
        <p:nvPicPr>
          <p:cNvPr id="1027" name="Picture 3" descr="C:\Users\Alex\AppData\Local\Microsoft\Windows\Temporary Internet Files\Content.IE5\AB1J2EJU\Thank_you_pinned_no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3009524" cy="28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AppData\Local\Microsoft\Windows\Temporary Internet Files\Content.IE5\64ELI4A2\Thank-You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72875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54087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000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452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sz="2400" dirty="0">
                <a:solidFill>
                  <a:srgbClr val="FF0000"/>
                </a:solidFill>
              </a:rPr>
              <a:t>東山花園洋樓</a:t>
            </a:r>
            <a:r>
              <a:rPr lang="zh-HK" altLang="en-US" sz="2400" dirty="0" smtClean="0">
                <a:solidFill>
                  <a:srgbClr val="FF0000"/>
                </a:solidFill>
              </a:rPr>
              <a:t>群                                                </a:t>
            </a:r>
            <a:r>
              <a:rPr lang="en-US" altLang="zh-HK" sz="2400" dirty="0" smtClean="0">
                <a:solidFill>
                  <a:srgbClr val="FF0000"/>
                </a:solidFill>
              </a:rPr>
              <a:t>p.1</a:t>
            </a:r>
            <a:r>
              <a:rPr lang="zh-HK" altLang="en-US" sz="2400" dirty="0" smtClean="0">
                <a:solidFill>
                  <a:srgbClr val="FF0000"/>
                </a:solidFill>
              </a:rPr>
              <a:t>       </a:t>
            </a:r>
            <a:r>
              <a:rPr lang="zh-HK" altLang="en-US" sz="2400" dirty="0" smtClean="0">
                <a:solidFill>
                  <a:srgbClr val="FF6600"/>
                </a:solidFill>
              </a:rPr>
              <a:t>沙</a:t>
            </a:r>
            <a:r>
              <a:rPr lang="zh-HK" altLang="en-US" sz="2400" dirty="0">
                <a:solidFill>
                  <a:srgbClr val="FF6600"/>
                </a:solidFill>
              </a:rPr>
              <a:t>面建築</a:t>
            </a:r>
            <a:r>
              <a:rPr lang="zh-HK" altLang="en-US" sz="2400" dirty="0" smtClean="0">
                <a:solidFill>
                  <a:srgbClr val="FF6600"/>
                </a:solidFill>
              </a:rPr>
              <a:t>群                                                       </a:t>
            </a:r>
            <a:r>
              <a:rPr lang="en-US" altLang="zh-HK" sz="2400" dirty="0" smtClean="0">
                <a:solidFill>
                  <a:srgbClr val="FF6600"/>
                </a:solidFill>
              </a:rPr>
              <a:t>p.2</a:t>
            </a:r>
            <a:r>
              <a:rPr lang="zh-HK" altLang="en-US" sz="2400" dirty="0" smtClean="0">
                <a:solidFill>
                  <a:srgbClr val="FF6600"/>
                </a:solidFill>
              </a:rPr>
              <a:t>           </a:t>
            </a:r>
            <a:r>
              <a:rPr lang="zh-HK" altLang="en-US" sz="2400" dirty="0" smtClean="0">
                <a:solidFill>
                  <a:srgbClr val="FFCC66"/>
                </a:solidFill>
              </a:rPr>
              <a:t>石室</a:t>
            </a:r>
            <a:r>
              <a:rPr lang="zh-HK" altLang="en-US" sz="2400" dirty="0">
                <a:solidFill>
                  <a:srgbClr val="FFCC66"/>
                </a:solidFill>
              </a:rPr>
              <a:t>聖心大</a:t>
            </a:r>
            <a:r>
              <a:rPr lang="zh-HK" altLang="en-US" sz="2400" dirty="0" smtClean="0">
                <a:solidFill>
                  <a:srgbClr val="FFCC66"/>
                </a:solidFill>
              </a:rPr>
              <a:t>教堂                                                </a:t>
            </a:r>
            <a:r>
              <a:rPr lang="en-US" altLang="zh-HK" sz="2400" dirty="0" smtClean="0">
                <a:solidFill>
                  <a:srgbClr val="FFCC66"/>
                </a:solidFill>
              </a:rPr>
              <a:t>p.3</a:t>
            </a:r>
            <a:r>
              <a:rPr lang="zh-HK" altLang="en-US" sz="2400" dirty="0" smtClean="0">
                <a:solidFill>
                  <a:srgbClr val="FFCC66"/>
                </a:solidFill>
              </a:rPr>
              <a:t>          </a:t>
            </a:r>
            <a:r>
              <a:rPr lang="zh-HK" altLang="en-US" sz="2400" dirty="0" smtClean="0">
                <a:solidFill>
                  <a:srgbClr val="00B050"/>
                </a:solidFill>
              </a:rPr>
              <a:t>廣州</a:t>
            </a:r>
            <a:r>
              <a:rPr lang="zh-HK" altLang="en-US" sz="2400" dirty="0">
                <a:solidFill>
                  <a:srgbClr val="00B050"/>
                </a:solidFill>
              </a:rPr>
              <a:t>近代史</a:t>
            </a:r>
            <a:r>
              <a:rPr lang="zh-HK" altLang="en-US" sz="2400" dirty="0" smtClean="0">
                <a:solidFill>
                  <a:srgbClr val="00B050"/>
                </a:solidFill>
              </a:rPr>
              <a:t>博物館                                             </a:t>
            </a:r>
            <a:r>
              <a:rPr lang="en-US" altLang="zh-HK" sz="2400" dirty="0" smtClean="0">
                <a:solidFill>
                  <a:srgbClr val="00B050"/>
                </a:solidFill>
              </a:rPr>
              <a:t>p.4</a:t>
            </a:r>
            <a:r>
              <a:rPr lang="zh-HK" altLang="en-US" sz="2400" dirty="0" smtClean="0">
                <a:solidFill>
                  <a:srgbClr val="00B050"/>
                </a:solidFill>
              </a:rPr>
              <a:t>           </a:t>
            </a:r>
            <a:r>
              <a:rPr lang="zh-HK" altLang="en-US" sz="2400" dirty="0" smtClean="0">
                <a:solidFill>
                  <a:srgbClr val="0070C0"/>
                </a:solidFill>
              </a:rPr>
              <a:t>中山紀念堂                                                       </a:t>
            </a:r>
            <a:r>
              <a:rPr lang="en-US" altLang="zh-HK" sz="2400" dirty="0" smtClean="0">
                <a:solidFill>
                  <a:srgbClr val="0070C0"/>
                </a:solidFill>
              </a:rPr>
              <a:t>p.5</a:t>
            </a:r>
            <a:r>
              <a:rPr lang="zh-HK" altLang="en-US" sz="2400" dirty="0" smtClean="0">
                <a:solidFill>
                  <a:srgbClr val="0070C0"/>
                </a:solidFill>
              </a:rPr>
              <a:t>           </a:t>
            </a:r>
            <a:r>
              <a:rPr lang="zh-HK" altLang="en-US" sz="2400" dirty="0" smtClean="0">
                <a:solidFill>
                  <a:srgbClr val="7030A0"/>
                </a:solidFill>
              </a:rPr>
              <a:t>比較</a:t>
            </a:r>
            <a:r>
              <a:rPr lang="zh-HK" altLang="en-US" sz="2400" dirty="0">
                <a:solidFill>
                  <a:srgbClr val="7030A0"/>
                </a:solidFill>
              </a:rPr>
              <a:t>香港與</a:t>
            </a:r>
            <a:r>
              <a:rPr lang="zh-HK" altLang="en-US" sz="2400" dirty="0" smtClean="0">
                <a:solidFill>
                  <a:srgbClr val="7030A0"/>
                </a:solidFill>
              </a:rPr>
              <a:t>廣州                                                </a:t>
            </a:r>
            <a:r>
              <a:rPr lang="en-US" altLang="zh-HK" sz="2400" dirty="0" smtClean="0">
                <a:solidFill>
                  <a:srgbClr val="7030A0"/>
                </a:solidFill>
              </a:rPr>
              <a:t>p.6     </a:t>
            </a:r>
            <a:r>
              <a:rPr lang="zh-HK" altLang="en-US" sz="2400" dirty="0" smtClean="0">
                <a:solidFill>
                  <a:schemeClr val="accent4"/>
                </a:solidFill>
              </a:rPr>
              <a:t>甚麼</a:t>
            </a:r>
            <a:r>
              <a:rPr lang="zh-HK" altLang="en-US" sz="2400" dirty="0">
                <a:solidFill>
                  <a:schemeClr val="accent4"/>
                </a:solidFill>
              </a:rPr>
              <a:t>是哥德式                                                   </a:t>
            </a:r>
            <a:r>
              <a:rPr lang="en-US" altLang="zh-HK" sz="2400" dirty="0" smtClean="0">
                <a:solidFill>
                  <a:schemeClr val="accent4"/>
                </a:solidFill>
              </a:rPr>
              <a:t>p.7-9</a:t>
            </a:r>
            <a:r>
              <a:rPr lang="zh-HK" altLang="en-US" sz="2400" dirty="0" smtClean="0">
                <a:solidFill>
                  <a:srgbClr val="7030A0"/>
                </a:solidFill>
              </a:rPr>
              <a:t>                                                           </a:t>
            </a:r>
            <a:r>
              <a:rPr lang="zh-HK" altLang="en-US" sz="2400" dirty="0" smtClean="0">
                <a:solidFill>
                  <a:srgbClr val="FF00FF"/>
                </a:solidFill>
              </a:rPr>
              <a:t>總結                                                                </a:t>
            </a:r>
            <a:r>
              <a:rPr lang="en-US" altLang="zh-HK" sz="2400" dirty="0" smtClean="0">
                <a:solidFill>
                  <a:srgbClr val="FF00FF"/>
                </a:solidFill>
              </a:rPr>
              <a:t>p.10</a:t>
            </a:r>
            <a:r>
              <a:rPr lang="zh-HK" altLang="en-US" sz="2400" dirty="0" smtClean="0">
                <a:solidFill>
                  <a:srgbClr val="FF00FF"/>
                </a:solidFill>
              </a:rPr>
              <a:t>        </a:t>
            </a:r>
            <a:r>
              <a:rPr lang="zh-HK" altLang="en-US" sz="2400" dirty="0" smtClean="0">
                <a:solidFill>
                  <a:schemeClr val="accent2"/>
                </a:solidFill>
              </a:rPr>
              <a:t>感想                                                                </a:t>
            </a:r>
            <a:r>
              <a:rPr lang="en-US" altLang="zh-HK" sz="2400" dirty="0" smtClean="0">
                <a:solidFill>
                  <a:schemeClr val="accent2"/>
                </a:solidFill>
              </a:rPr>
              <a:t>p.11-12</a:t>
            </a:r>
            <a:endParaRPr lang="en-US" altLang="zh-HK" sz="2400" dirty="0" smtClean="0">
              <a:solidFill>
                <a:srgbClr val="FF616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4723242"/>
            <a:ext cx="6745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zh-HK" altLang="en-US" sz="2400" dirty="0" smtClean="0">
                <a:solidFill>
                  <a:srgbClr val="FF6161"/>
                </a:solidFill>
              </a:rPr>
              <a:t> 綜合</a:t>
            </a:r>
            <a:r>
              <a:rPr lang="zh-HK" altLang="en-US" sz="2400" dirty="0">
                <a:solidFill>
                  <a:srgbClr val="FF6161"/>
                </a:solidFill>
              </a:rPr>
              <a:t>感想                                                        </a:t>
            </a:r>
            <a:endParaRPr lang="zh-HK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56114" y="472164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altLang="zh-HK" sz="2400" dirty="0" smtClean="0">
                <a:solidFill>
                  <a:srgbClr val="FF6161"/>
                </a:solidFill>
              </a:rPr>
              <a:t>p.13</a:t>
            </a:r>
            <a:endParaRPr lang="zh-HK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23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東山花園洋樓群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489654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/>
              <a:t>東山洋樓建築於上世紀二、三十年代。這些高高低低的複式小別墅就有</a:t>
            </a:r>
            <a:r>
              <a:rPr lang="en-US" altLang="zh-TW" sz="2400" dirty="0"/>
              <a:t>600</a:t>
            </a:r>
            <a:r>
              <a:rPr lang="zh-TW" altLang="en-US" sz="2400" dirty="0"/>
              <a:t>多棟，東山花園洋樓群是廣州現存最大的洋樓群，是廣州現存最大的中西合璧的建築</a:t>
            </a:r>
            <a:r>
              <a:rPr lang="zh-TW" altLang="en-US" sz="2400" dirty="0" smtClean="0"/>
              <a:t>。</a:t>
            </a:r>
            <a:r>
              <a:rPr lang="zh-TW" altLang="en-US" sz="2400" dirty="0">
                <a:solidFill>
                  <a:prstClr val="black"/>
                </a:solidFill>
              </a:rPr>
              <a:t>體現了清末民初民居建築的風格和</a:t>
            </a:r>
            <a:r>
              <a:rPr lang="zh-TW" altLang="en-US" sz="2400" dirty="0" smtClean="0">
                <a:solidFill>
                  <a:prstClr val="black"/>
                </a:solidFill>
              </a:rPr>
              <a:t>生活</a:t>
            </a:r>
            <a:r>
              <a:rPr lang="zh-TW" altLang="en-US" sz="2400" dirty="0"/>
              <a:t>品味。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9626" y="4407541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 smtClean="0"/>
              <a:t>特色</a:t>
            </a:r>
            <a:r>
              <a:rPr lang="en-US" altLang="zh-HK" sz="2400" dirty="0" smtClean="0"/>
              <a:t>:</a:t>
            </a:r>
            <a:r>
              <a:rPr lang="zh-HK" altLang="en-US" sz="2400" dirty="0" smtClean="0"/>
              <a:t>左右一樣</a:t>
            </a:r>
            <a:r>
              <a:rPr lang="en-US" altLang="zh-HK" sz="2400" dirty="0" smtClean="0"/>
              <a:t>,</a:t>
            </a:r>
            <a:r>
              <a:rPr lang="zh-HK" altLang="en-US" sz="2400" dirty="0" smtClean="0"/>
              <a:t>四季如春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3642" y="4966562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/>
              <a:t>建築風格</a:t>
            </a:r>
            <a:r>
              <a:rPr lang="en-US" altLang="zh-HK" sz="2400" dirty="0" smtClean="0"/>
              <a:t>:</a:t>
            </a:r>
            <a:r>
              <a:rPr lang="zh-HK" altLang="en-US" sz="2400" dirty="0"/>
              <a:t>置中主義風格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13642" y="5459982"/>
            <a:ext cx="78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 smtClean="0"/>
              <a:t>原因</a:t>
            </a:r>
            <a:r>
              <a:rPr lang="en-US" altLang="zh-HK" sz="2400" dirty="0" smtClean="0"/>
              <a:t> :</a:t>
            </a:r>
            <a:r>
              <a:rPr lang="zh-HK" altLang="en-US" sz="2400" dirty="0"/>
              <a:t>東山花園洋樓群是</a:t>
            </a:r>
            <a:r>
              <a:rPr lang="en-US" altLang="zh-HK" sz="2400" dirty="0" smtClean="0"/>
              <a:t>1840</a:t>
            </a:r>
            <a:r>
              <a:rPr lang="zh-HK" altLang="en-US" sz="2400" dirty="0"/>
              <a:t>年鴉片戰爭</a:t>
            </a:r>
            <a:r>
              <a:rPr lang="zh-HK" altLang="en-US" sz="2400" dirty="0" smtClean="0"/>
              <a:t>後</a:t>
            </a:r>
            <a:r>
              <a:rPr lang="en-US" altLang="zh-HK" sz="2400" dirty="0" smtClean="0"/>
              <a:t>,</a:t>
            </a:r>
            <a:r>
              <a:rPr lang="zh-HK" altLang="en-US" sz="2400" dirty="0" smtClean="0"/>
              <a:t>受到</a:t>
            </a:r>
            <a:r>
              <a:rPr lang="zh-HK" altLang="en-US" sz="2400" dirty="0"/>
              <a:t>歐美西化的影響而建成的</a:t>
            </a:r>
            <a:r>
              <a:rPr lang="zh-HK" altLang="en-US" sz="2400" dirty="0" smtClean="0"/>
              <a:t>。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397" y="3140968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am\Pictures\2015-03-18\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959" y="476672"/>
            <a:ext cx="3098733" cy="232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131436" y="63660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林蔚昕</a:t>
            </a:r>
          </a:p>
        </p:txBody>
      </p:sp>
    </p:spTree>
    <p:extLst>
      <p:ext uri="{BB962C8B-B14F-4D97-AF65-F5344CB8AC3E}">
        <p14:creationId xmlns:p14="http://schemas.microsoft.com/office/powerpoint/2010/main" xmlns="" val="361638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206" y="260648"/>
            <a:ext cx="6347713" cy="1320800"/>
          </a:xfrm>
        </p:spPr>
        <p:txBody>
          <a:bodyPr/>
          <a:lstStyle/>
          <a:p>
            <a:r>
              <a:rPr lang="zh-HK" altLang="en-US" dirty="0"/>
              <a:t>沙面建築群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639" y="1124743"/>
            <a:ext cx="4130859" cy="23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0607" y="1124744"/>
            <a:ext cx="4531433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在廣州沙面島上，有</a:t>
            </a:r>
            <a:r>
              <a:rPr lang="en-US" altLang="zh-TW" sz="2400" dirty="0">
                <a:solidFill>
                  <a:srgbClr val="000000"/>
                </a:solidFill>
                <a:latin typeface="新細明體"/>
              </a:rPr>
              <a:t>150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多座歐洲風格建築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，是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廣州最具異國情調的歐洲建築群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。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沙面大街</a:t>
            </a:r>
            <a:r>
              <a:rPr lang="en-US" altLang="zh-TW" sz="2400" dirty="0">
                <a:solidFill>
                  <a:srgbClr val="000000"/>
                </a:solidFill>
                <a:latin typeface="新細明體"/>
              </a:rPr>
              <a:t>2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號</a:t>
            </a:r>
            <a:r>
              <a:rPr lang="en-US" altLang="zh-TW" sz="2400" dirty="0">
                <a:solidFill>
                  <a:srgbClr val="000000"/>
                </a:solidFill>
                <a:latin typeface="新細明體"/>
              </a:rPr>
              <a:t>-6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號的樓房，俗稱紅樓，原是海關洋員華員俱樂部，高三層，紅磚砌築，南面和北面建有尖頂閣樓。古色古香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的</a:t>
            </a:r>
            <a:r>
              <a:rPr lang="en-US" altLang="zh-TW" sz="2400" dirty="0" smtClean="0">
                <a:solidFill>
                  <a:srgbClr val="000000"/>
                </a:solidFill>
                <a:latin typeface="新細明體"/>
              </a:rPr>
              <a:t>,</a:t>
            </a:r>
            <a:r>
              <a:rPr lang="zh-HK" altLang="en-US" sz="2400" dirty="0">
                <a:solidFill>
                  <a:srgbClr val="000000"/>
                </a:solidFill>
                <a:latin typeface="新細明體"/>
              </a:rPr>
              <a:t>十分漂亮。</a:t>
            </a:r>
            <a:endParaRPr lang="zh-TW" altLang="en-US" sz="2400" dirty="0">
              <a:solidFill>
                <a:prstClr val="black"/>
              </a:solidFill>
            </a:endParaRPr>
          </a:p>
          <a:p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9816" y="418623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特色</a:t>
            </a:r>
            <a:r>
              <a:rPr lang="en-US" altLang="zh-TW" sz="2400" dirty="0" smtClean="0">
                <a:solidFill>
                  <a:srgbClr val="000000"/>
                </a:solidFill>
                <a:latin typeface="新細明體"/>
              </a:rPr>
              <a:t>: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其中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有</a:t>
            </a:r>
            <a:r>
              <a:rPr lang="en-US" altLang="zh-TW" sz="2400" dirty="0">
                <a:solidFill>
                  <a:srgbClr val="000000"/>
                </a:solidFill>
                <a:latin typeface="新細明體"/>
              </a:rPr>
              <a:t>42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座突出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的新巴羅克式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、仿哥德式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、券廊式、新古典式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9816" y="501723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/>
              <a:t>建築</a:t>
            </a:r>
            <a:r>
              <a:rPr lang="zh-HK" altLang="en-US" sz="2400" dirty="0" smtClean="0"/>
              <a:t>風格</a:t>
            </a:r>
            <a:r>
              <a:rPr lang="en-US" altLang="zh-HK" sz="2400" dirty="0" smtClean="0"/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中西合璧風格建築</a:t>
            </a:r>
            <a:endParaRPr lang="zh-HK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0607" y="547889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/>
              <a:t>原因</a:t>
            </a:r>
            <a:r>
              <a:rPr lang="en-US" altLang="zh-HK" sz="2400" dirty="0" smtClean="0"/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</a:rPr>
              <a:t>沙面建築群是反映中國近代史的一個活博物館，有些文物曾經歷過火災和多次修復，恢復建築物原有的建築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</a:rPr>
              <a:t>特色</a:t>
            </a:r>
            <a:endParaRPr lang="zh-HK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8160146" y="63098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黃敏行</a:t>
            </a:r>
          </a:p>
        </p:txBody>
      </p:sp>
      <p:sp>
        <p:nvSpPr>
          <p:cNvPr id="9" name="矩形 8"/>
          <p:cNvSpPr/>
          <p:nvPr/>
        </p:nvSpPr>
        <p:spPr>
          <a:xfrm>
            <a:off x="8244408" y="587727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 smtClean="0">
                <a:solidFill>
                  <a:srgbClr val="000000"/>
                </a:solidFill>
                <a:latin typeface="新細明體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728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石室聖心大教堂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901" y="4221087"/>
            <a:ext cx="6347714" cy="714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sz="2800" dirty="0" smtClean="0"/>
              <a:t> 特色</a:t>
            </a:r>
            <a:r>
              <a:rPr lang="en-US" altLang="zh-HK" sz="2800" dirty="0" smtClean="0"/>
              <a:t>:</a:t>
            </a:r>
            <a:r>
              <a:rPr lang="zh-HK" altLang="en-US" sz="2800" dirty="0"/>
              <a:t>用糯米和糖把</a:t>
            </a:r>
            <a:r>
              <a:rPr lang="zh-HK" altLang="en-US" sz="2800" dirty="0" smtClean="0"/>
              <a:t>花崗石</a:t>
            </a:r>
            <a:r>
              <a:rPr lang="zh-TW" altLang="en-US" sz="2800" dirty="0" smtClean="0"/>
              <a:t>黏</a:t>
            </a:r>
            <a:r>
              <a:rPr lang="zh-HK" altLang="en-US" sz="2800" dirty="0" smtClean="0"/>
              <a:t>在</a:t>
            </a:r>
            <a:r>
              <a:rPr lang="zh-HK" altLang="en-US" sz="2800" dirty="0"/>
              <a:t>一起。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1340768"/>
            <a:ext cx="511256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/>
              <a:t>教堂建於</a:t>
            </a:r>
            <a:r>
              <a:rPr lang="en-US" altLang="zh-TW" sz="2400" dirty="0"/>
              <a:t>1863</a:t>
            </a:r>
            <a:r>
              <a:rPr lang="zh-TW" altLang="en-US" sz="2400" dirty="0"/>
              <a:t>年， 落成於</a:t>
            </a:r>
            <a:r>
              <a:rPr lang="en-US" altLang="zh-TW" sz="2400" dirty="0"/>
              <a:t>1888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,</a:t>
            </a:r>
            <a:r>
              <a:rPr lang="zh-TW" altLang="en-US" sz="2400" dirty="0" smtClean="0">
                <a:solidFill>
                  <a:prstClr val="black"/>
                </a:solidFill>
              </a:rPr>
              <a:t>石室</a:t>
            </a:r>
            <a:r>
              <a:rPr lang="zh-TW" altLang="en-US" sz="2400" dirty="0">
                <a:solidFill>
                  <a:prstClr val="black"/>
                </a:solidFill>
              </a:rPr>
              <a:t>聖心大教堂經是天主教中最宏偉、最具有特色的一間大教堂。所有門窗製造的都以法國、較深的</a:t>
            </a:r>
            <a:r>
              <a:rPr lang="zh-TW" altLang="en-US" sz="2400" dirty="0">
                <a:solidFill>
                  <a:srgbClr val="FF0000"/>
                </a:solidFill>
              </a:rPr>
              <a:t>紅</a:t>
            </a:r>
            <a:r>
              <a:rPr lang="zh-TW" altLang="en-US" sz="2400" dirty="0">
                <a:solidFill>
                  <a:prstClr val="black"/>
                </a:solidFill>
              </a:rPr>
              <a:t>、</a:t>
            </a:r>
            <a:r>
              <a:rPr lang="zh-TW" altLang="en-US" sz="2400" dirty="0">
                <a:solidFill>
                  <a:srgbClr val="FFFF00"/>
                </a:solidFill>
              </a:rPr>
              <a:t>黃</a:t>
            </a:r>
            <a:r>
              <a:rPr lang="zh-TW" altLang="en-US" sz="2400" dirty="0">
                <a:solidFill>
                  <a:prstClr val="black"/>
                </a:solidFill>
              </a:rPr>
              <a:t>、</a:t>
            </a:r>
            <a:r>
              <a:rPr lang="zh-TW" altLang="en-US" sz="2400" dirty="0">
                <a:solidFill>
                  <a:srgbClr val="000099"/>
                </a:solidFill>
              </a:rPr>
              <a:t>藍</a:t>
            </a:r>
            <a:r>
              <a:rPr lang="zh-TW" altLang="en-US" sz="2400" dirty="0">
                <a:solidFill>
                  <a:prstClr val="black"/>
                </a:solidFill>
              </a:rPr>
              <a:t>、</a:t>
            </a:r>
            <a:r>
              <a:rPr lang="zh-TW" altLang="en-US" sz="2400" dirty="0">
                <a:solidFill>
                  <a:srgbClr val="00FF00"/>
                </a:solidFill>
              </a:rPr>
              <a:t>綠</a:t>
            </a:r>
            <a:r>
              <a:rPr lang="zh-TW" altLang="en-US" sz="2400" dirty="0">
                <a:solidFill>
                  <a:prstClr val="black"/>
                </a:solidFill>
              </a:rPr>
              <a:t>等七彩玻璃鑲嵌。</a:t>
            </a:r>
          </a:p>
          <a:p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37754" y="493586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 smtClean="0"/>
              <a:t>建築風格</a:t>
            </a:r>
            <a:r>
              <a:rPr lang="en-US" altLang="zh-HK" sz="2800" dirty="0" smtClean="0"/>
              <a:t>:</a:t>
            </a:r>
            <a:r>
              <a:rPr lang="zh-TW" altLang="en-US" sz="2800" dirty="0" smtClean="0"/>
              <a:t>典型的哥德式建築</a:t>
            </a:r>
            <a:endParaRPr lang="zh-HK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27584" y="5397532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原因</a:t>
            </a:r>
            <a:r>
              <a:rPr lang="en-US" altLang="zh-HK" sz="2800" dirty="0" smtClean="0"/>
              <a:t>:</a:t>
            </a:r>
            <a:r>
              <a:rPr lang="zh-TW" altLang="en-US" sz="2800" dirty="0"/>
              <a:t>雙尖石塔，象徵向上、無限的氣勢教堂</a:t>
            </a:r>
            <a:r>
              <a:rPr lang="zh-TW" altLang="en-US" sz="2400" dirty="0"/>
              <a:t>。</a:t>
            </a:r>
            <a:br>
              <a:rPr lang="zh-TW" altLang="en-US" sz="2400" dirty="0"/>
            </a:br>
            <a:endParaRPr lang="zh-HK" altLang="en-US" sz="2400" dirty="0"/>
          </a:p>
        </p:txBody>
      </p:sp>
      <p:pic>
        <p:nvPicPr>
          <p:cNvPr id="5" name="Picture 2" descr="C:\Users\Lam\Pictures\2015-03-18\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04115" y="658050"/>
            <a:ext cx="3840427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237874" y="63472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譚文晞</a:t>
            </a:r>
          </a:p>
        </p:txBody>
      </p:sp>
    </p:spTree>
    <p:extLst>
      <p:ext uri="{BB962C8B-B14F-4D97-AF65-F5344CB8AC3E}">
        <p14:creationId xmlns:p14="http://schemas.microsoft.com/office/powerpoint/2010/main" xmlns="" val="529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廣州近代史博物館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8760"/>
            <a:ext cx="6347714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400" dirty="0"/>
              <a:t>廣東革命歷史博物館（廣州近代史博物館 </a:t>
            </a:r>
            <a:r>
              <a:rPr lang="en-US" altLang="zh-CN" sz="2400" dirty="0"/>
              <a:t>)</a:t>
            </a:r>
            <a:r>
              <a:rPr lang="zh-CN" altLang="en-US" sz="2400" dirty="0"/>
              <a:t>成立於</a:t>
            </a:r>
            <a:r>
              <a:rPr lang="en-US" altLang="zh-CN" sz="2400" dirty="0" smtClean="0"/>
              <a:t>1959</a:t>
            </a:r>
            <a:r>
              <a:rPr lang="zh-CN" altLang="en-US" sz="2400" dirty="0"/>
              <a:t>年，是目前廣東省内建餷時間最早的專題性革命歷史博物館，屬於廣州市文化局</a:t>
            </a:r>
            <a:r>
              <a:rPr lang="zh-CN" altLang="en-US" sz="2400" dirty="0" smtClean="0"/>
              <a:t>。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廣州近代史</a:t>
            </a: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博物館</a:t>
            </a:r>
            <a:r>
              <a:rPr lang="zh-CN" altLang="en-US" sz="2400" dirty="0" smtClean="0"/>
              <a:t>位於</a:t>
            </a:r>
            <a:r>
              <a:rPr lang="zh-CN" altLang="en-US" sz="2400" dirty="0" smtClean="0"/>
              <a:t>廣州起義</a:t>
            </a:r>
            <a:r>
              <a:rPr lang="zh-CN" altLang="en-US" sz="2400" dirty="0"/>
              <a:t>烈士</a:t>
            </a:r>
            <a:r>
              <a:rPr lang="zh-CN" altLang="en-US" sz="2400" dirty="0" smtClean="0"/>
              <a:t>陵</a:t>
            </a:r>
            <a:r>
              <a:rPr lang="zh-TW" altLang="en-US" sz="2400" dirty="0" smtClean="0"/>
              <a:t>園</a:t>
            </a:r>
            <a:r>
              <a:rPr lang="zh-CN" altLang="en-US" sz="2400" dirty="0" smtClean="0"/>
              <a:t>内</a:t>
            </a:r>
            <a:r>
              <a:rPr lang="zh-CN" altLang="en-US" sz="2400" dirty="0"/>
              <a:t>，館内綠</a:t>
            </a:r>
            <a:r>
              <a:rPr lang="zh-CN" altLang="en-US" sz="2400" dirty="0" smtClean="0"/>
              <a:t>林成</a:t>
            </a:r>
            <a:r>
              <a:rPr lang="zh-TW" altLang="en-US" sz="2400" dirty="0" smtClean="0"/>
              <a:t>蔭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環境優雅。為了全面反映廣州</a:t>
            </a:r>
            <a:r>
              <a:rPr lang="zh-CN" altLang="en-US" sz="2400" dirty="0" smtClean="0"/>
              <a:t>近代歷史</a:t>
            </a:r>
            <a:r>
              <a:rPr lang="zh-CN" altLang="en-US" sz="2400" dirty="0"/>
              <a:t>的發展</a:t>
            </a:r>
            <a:r>
              <a:rPr lang="zh-CN" altLang="en-US" sz="2400" dirty="0" smtClean="0"/>
              <a:t>，館</a:t>
            </a:r>
            <a:r>
              <a:rPr lang="zh-CN" altLang="en-US" sz="2400" dirty="0"/>
              <a:t>内現有文物文献藏品</a:t>
            </a:r>
            <a:r>
              <a:rPr lang="en-US" altLang="zh-CN" sz="2400" dirty="0" smtClean="0"/>
              <a:t>1</a:t>
            </a:r>
            <a:r>
              <a:rPr lang="zh-HK" altLang="en-US" sz="2400" dirty="0"/>
              <a:t>萬</a:t>
            </a:r>
            <a:r>
              <a:rPr lang="zh-CN" altLang="en-US" sz="2400" dirty="0" smtClean="0"/>
              <a:t>多</a:t>
            </a:r>
            <a:r>
              <a:rPr lang="zh-CN" altLang="en-US" sz="2400" dirty="0"/>
              <a:t>件（套），歷史照片</a:t>
            </a:r>
            <a:r>
              <a:rPr lang="en-US" altLang="zh-CN" sz="2400" dirty="0" smtClean="0"/>
              <a:t>2.5</a:t>
            </a:r>
            <a:r>
              <a:rPr lang="zh-HK" altLang="en-US" sz="2400" dirty="0"/>
              <a:t>萬</a:t>
            </a:r>
            <a:r>
              <a:rPr lang="zh-CN" altLang="en-US" sz="2400" dirty="0" smtClean="0"/>
              <a:t>多</a:t>
            </a:r>
            <a:r>
              <a:rPr lang="zh-CN" altLang="en-US" sz="2400" dirty="0"/>
              <a:t>張。</a:t>
            </a:r>
          </a:p>
          <a:p>
            <a:endParaRPr lang="zh-HK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540" y="260648"/>
            <a:ext cx="2497460" cy="17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5536" y="465313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/>
              <a:t>特色展</a:t>
            </a:r>
            <a:r>
              <a:rPr lang="zh-HK" altLang="en-US" sz="2400" dirty="0" smtClean="0"/>
              <a:t>品</a:t>
            </a:r>
            <a:r>
              <a:rPr lang="en-US" altLang="zh-HK" sz="2400" dirty="0"/>
              <a:t>: </a:t>
            </a:r>
            <a:r>
              <a:rPr lang="zh-HK" altLang="en-US" sz="2400" dirty="0"/>
              <a:t>「近代廣州」陳列展覽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5727" y="51148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zh-CN" altLang="en-US" sz="2400" dirty="0">
                <a:solidFill>
                  <a:prstClr val="black"/>
                </a:solidFill>
              </a:rPr>
              <a:t>原因</a:t>
            </a:r>
            <a:r>
              <a:rPr lang="en-US" altLang="zh-CN" sz="2400" dirty="0" smtClean="0">
                <a:solidFill>
                  <a:prstClr val="black"/>
                </a:solidFill>
              </a:rPr>
              <a:t>:</a:t>
            </a:r>
            <a:r>
              <a:rPr lang="zh-CN" altLang="en-US" sz="2400" dirty="0" smtClean="0">
                <a:solidFill>
                  <a:prstClr val="black"/>
                </a:solidFill>
              </a:rPr>
              <a:t>館</a:t>
            </a:r>
            <a:r>
              <a:rPr lang="zh-CN" altLang="en-US" sz="2400" dirty="0">
                <a:solidFill>
                  <a:prstClr val="black"/>
                </a:solidFill>
              </a:rPr>
              <a:t>内現有文物文献藏品</a:t>
            </a:r>
            <a:r>
              <a:rPr lang="en-US" altLang="zh-CN" sz="2400" dirty="0">
                <a:solidFill>
                  <a:prstClr val="black"/>
                </a:solidFill>
              </a:rPr>
              <a:t>1</a:t>
            </a:r>
            <a:r>
              <a:rPr lang="zh-HK" altLang="en-US" sz="2400" dirty="0">
                <a:solidFill>
                  <a:prstClr val="black"/>
                </a:solidFill>
              </a:rPr>
              <a:t>萬</a:t>
            </a:r>
            <a:r>
              <a:rPr lang="zh-CN" altLang="en-US" sz="2400" dirty="0">
                <a:solidFill>
                  <a:prstClr val="black"/>
                </a:solidFill>
              </a:rPr>
              <a:t>多件（套），歷史照片</a:t>
            </a:r>
            <a:r>
              <a:rPr lang="en-US" altLang="zh-CN" sz="2400" dirty="0">
                <a:solidFill>
                  <a:prstClr val="black"/>
                </a:solidFill>
              </a:rPr>
              <a:t>2.5</a:t>
            </a:r>
            <a:r>
              <a:rPr lang="zh-HK" altLang="en-US" sz="2400" dirty="0">
                <a:solidFill>
                  <a:prstClr val="black"/>
                </a:solidFill>
              </a:rPr>
              <a:t>萬</a:t>
            </a:r>
            <a:r>
              <a:rPr lang="zh-CN" altLang="en-US" sz="2400" dirty="0">
                <a:solidFill>
                  <a:prstClr val="black"/>
                </a:solidFill>
              </a:rPr>
              <a:t>多張。</a:t>
            </a:r>
          </a:p>
        </p:txBody>
      </p:sp>
      <p:sp>
        <p:nvSpPr>
          <p:cNvPr id="6" name="矩形 5"/>
          <p:cNvSpPr/>
          <p:nvPr/>
        </p:nvSpPr>
        <p:spPr>
          <a:xfrm>
            <a:off x="8100392" y="63493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黃詩琳</a:t>
            </a:r>
          </a:p>
        </p:txBody>
      </p:sp>
    </p:spTree>
    <p:extLst>
      <p:ext uri="{BB962C8B-B14F-4D97-AF65-F5344CB8AC3E}">
        <p14:creationId xmlns:p14="http://schemas.microsoft.com/office/powerpoint/2010/main" xmlns="" val="426273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47713" cy="1320800"/>
          </a:xfrm>
        </p:spPr>
        <p:txBody>
          <a:bodyPr/>
          <a:lstStyle/>
          <a:p>
            <a:r>
              <a:rPr lang="zh-HK" altLang="en-US" dirty="0"/>
              <a:t>中山紀念堂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9" y="764704"/>
            <a:ext cx="6377001" cy="30243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2400" dirty="0"/>
              <a:t>中山紀念堂是為紀念中華民國國父孫中山而籌資興建。1925年3月12日孫中山逝世後，廣東各界人士動議「籌集五十萬元，建築一規模宏大之孫中山</a:t>
            </a:r>
            <a:r>
              <a:rPr lang="zh-HK" altLang="zh-HK" sz="2400" dirty="0" smtClean="0"/>
              <a:t>紀念堂，</a:t>
            </a:r>
            <a:r>
              <a:rPr lang="zh-HK" altLang="zh-HK" sz="2400" dirty="0"/>
              <a:t>以紀念元</a:t>
            </a:r>
            <a:r>
              <a:rPr lang="zh-HK" altLang="zh-HK" sz="2400" dirty="0" smtClean="0"/>
              <a:t>勛</a:t>
            </a:r>
            <a:r>
              <a:rPr lang="zh-HK" altLang="zh-HK" sz="2400" dirty="0"/>
              <a:t>」</a:t>
            </a:r>
            <a:r>
              <a:rPr lang="zh-HK" altLang="zh-HK" sz="2400" dirty="0" smtClean="0"/>
              <a:t>。4月12日，舉行</a:t>
            </a:r>
            <a:r>
              <a:rPr lang="zh-HK" altLang="zh-HK" sz="2400" dirty="0"/>
              <a:t>追悼大會，</a:t>
            </a:r>
            <a:r>
              <a:rPr lang="zh-HK" altLang="zh-HK" sz="2400" dirty="0" smtClean="0"/>
              <a:t>以胡漢民</a:t>
            </a:r>
            <a:r>
              <a:rPr lang="zh-HK" altLang="zh-HK" sz="2400" dirty="0"/>
              <a:t>為首的「哀典籌備會」負責牽頭，決定建築中山</a:t>
            </a:r>
            <a:r>
              <a:rPr lang="zh-HK" altLang="zh-HK" sz="2400" dirty="0" smtClean="0"/>
              <a:t>紀念堂，</a:t>
            </a:r>
            <a:r>
              <a:rPr lang="zh-HK" altLang="zh-HK" sz="2400" dirty="0"/>
              <a:t>並於13日在《致海外同志書》中系統提出</a:t>
            </a:r>
            <a:r>
              <a:rPr lang="zh-HK" altLang="zh-HK" sz="2400" dirty="0" smtClean="0"/>
              <a:t>，「</a:t>
            </a:r>
            <a:r>
              <a:rPr lang="zh-HK" altLang="zh-HK" sz="2400" dirty="0"/>
              <a:t>以偉大之建築，作永久之</a:t>
            </a:r>
            <a:r>
              <a:rPr lang="zh-HK" altLang="zh-HK" sz="2400" dirty="0" smtClean="0"/>
              <a:t>紀念</a:t>
            </a:r>
            <a:r>
              <a:rPr lang="zh-HK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」 </a:t>
            </a:r>
            <a:r>
              <a:rPr lang="zh-HK" altLang="zh-HK" sz="2400" dirty="0" smtClean="0"/>
              <a:t>。</a:t>
            </a:r>
            <a:endParaRPr lang="zh-HK" altLang="zh-HK" sz="2400" dirty="0"/>
          </a:p>
          <a:p>
            <a:endParaRPr lang="zh-HK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998" y="889830"/>
            <a:ext cx="2529002" cy="20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918" y="4106067"/>
            <a:ext cx="90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 smtClean="0"/>
              <a:t>特色</a:t>
            </a:r>
            <a:r>
              <a:rPr lang="en-US" altLang="zh-HK" sz="2400" dirty="0" smtClean="0"/>
              <a:t>:</a:t>
            </a:r>
            <a:r>
              <a:rPr lang="zh-HK" altLang="en-US" sz="2400" dirty="0"/>
              <a:t>有一個孫中山銅像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79512" y="456773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/>
              <a:t>建築</a:t>
            </a:r>
            <a:r>
              <a:rPr lang="zh-HK" altLang="en-US" sz="2400" dirty="0" smtClean="0"/>
              <a:t>風格</a:t>
            </a:r>
            <a:r>
              <a:rPr lang="en-US" altLang="zh-HK" sz="2400" dirty="0" smtClean="0"/>
              <a:t>:</a:t>
            </a:r>
            <a:r>
              <a:rPr lang="zh-HK" altLang="en-US" sz="2400" dirty="0" smtClean="0"/>
              <a:t>中式</a:t>
            </a:r>
            <a:endParaRPr lang="zh-HK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9720" y="4948843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dirty="0"/>
              <a:t>原因</a:t>
            </a:r>
            <a:r>
              <a:rPr lang="en-US" altLang="zh-HK" sz="2400" dirty="0" smtClean="0"/>
              <a:t>:</a:t>
            </a:r>
            <a:r>
              <a:rPr lang="zh-HK" altLang="zh-HK" sz="2400" dirty="0"/>
              <a:t>紀念堂及庭園用地面積為62000平方米，主體建築面積6600平方米，高52米，舞台口寬15米，深20米，座位3238個</a:t>
            </a:r>
            <a:r>
              <a:rPr lang="zh-HK" altLang="zh-HK" sz="2400" dirty="0" smtClean="0"/>
              <a:t>。</a:t>
            </a:r>
            <a:r>
              <a:rPr lang="zh-HK" altLang="en-US" sz="2400" dirty="0" smtClean="0"/>
              <a:t>這該有多大</a:t>
            </a:r>
            <a:r>
              <a:rPr lang="en-US" altLang="zh-HK" sz="2400" dirty="0" smtClean="0"/>
              <a:t>!</a:t>
            </a:r>
            <a:endParaRPr lang="zh-HK" altLang="zh-HK" sz="2400" dirty="0"/>
          </a:p>
          <a:p>
            <a:endParaRPr lang="zh-HK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028384" y="6488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林蔚昕</a:t>
            </a:r>
          </a:p>
        </p:txBody>
      </p:sp>
    </p:spTree>
    <p:extLst>
      <p:ext uri="{BB962C8B-B14F-4D97-AF65-F5344CB8AC3E}">
        <p14:creationId xmlns:p14="http://schemas.microsoft.com/office/powerpoint/2010/main" xmlns="" val="35704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3648"/>
            <a:ext cx="6347713" cy="1320800"/>
          </a:xfrm>
        </p:spPr>
        <p:txBody>
          <a:bodyPr/>
          <a:lstStyle/>
          <a:p>
            <a:pPr algn="ctr"/>
            <a:r>
              <a:rPr lang="zh-HK" altLang="en-US" dirty="0">
                <a:solidFill>
                  <a:srgbClr val="FF0000"/>
                </a:solidFill>
              </a:rPr>
              <a:t>比</a:t>
            </a:r>
            <a:r>
              <a:rPr lang="zh-HK" altLang="en-US" dirty="0">
                <a:solidFill>
                  <a:srgbClr val="FFC000"/>
                </a:solidFill>
              </a:rPr>
              <a:t>較</a:t>
            </a:r>
            <a:r>
              <a:rPr lang="zh-HK" altLang="en-US" dirty="0">
                <a:solidFill>
                  <a:srgbClr val="FFFF00"/>
                </a:solidFill>
              </a:rPr>
              <a:t>香</a:t>
            </a:r>
            <a:r>
              <a:rPr lang="zh-HK" altLang="en-US" dirty="0">
                <a:solidFill>
                  <a:schemeClr val="accent3">
                    <a:lumMod val="75000"/>
                  </a:schemeClr>
                </a:solidFill>
              </a:rPr>
              <a:t>港</a:t>
            </a:r>
            <a:r>
              <a:rPr lang="zh-HK" altLang="en-US" dirty="0">
                <a:solidFill>
                  <a:srgbClr val="92D050"/>
                </a:solidFill>
              </a:rPr>
              <a:t>與</a:t>
            </a:r>
            <a:r>
              <a:rPr lang="zh-HK" altLang="en-US" dirty="0"/>
              <a:t>廣</a:t>
            </a:r>
            <a:r>
              <a:rPr lang="zh-HK" altLang="en-US" dirty="0">
                <a:solidFill>
                  <a:srgbClr val="FF33CC"/>
                </a:solidFill>
              </a:rPr>
              <a:t>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920" y="1193718"/>
            <a:ext cx="2856007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sz="2400" dirty="0"/>
              <a:t>香港</a:t>
            </a:r>
            <a:r>
              <a:rPr lang="zh-HK" altLang="en-US" sz="2400" dirty="0" smtClean="0"/>
              <a:t>建築</a:t>
            </a:r>
            <a:r>
              <a:rPr lang="en-US" altLang="zh-HK" sz="2400" dirty="0" smtClean="0"/>
              <a:t>:</a:t>
            </a:r>
            <a:r>
              <a:rPr lang="zh-HK" altLang="en-US" sz="2400" dirty="0"/>
              <a:t>美利樓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541207" y="3165158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dirty="0"/>
              <a:t>廣州</a:t>
            </a:r>
            <a:r>
              <a:rPr lang="zh-HK" altLang="en-US" sz="2400" dirty="0" smtClean="0"/>
              <a:t>建築</a:t>
            </a:r>
            <a:r>
              <a:rPr lang="en-US" altLang="zh-HK" sz="2400" dirty="0" smtClean="0"/>
              <a:t>:</a:t>
            </a:r>
            <a:r>
              <a:rPr lang="zh-HK" altLang="en-US" sz="2400" dirty="0"/>
              <a:t>沙面建築群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786" y="4005064"/>
            <a:ext cx="4274214" cy="24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447879">
            <a:off x="4146359" y="3216641"/>
            <a:ext cx="852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vs</a:t>
            </a:r>
            <a:endParaRPr lang="zh-TW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4520"/>
            <a:ext cx="4112511" cy="27759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66837" y="-2841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黃敏行</a:t>
            </a:r>
          </a:p>
        </p:txBody>
      </p:sp>
    </p:spTree>
    <p:extLst>
      <p:ext uri="{BB962C8B-B14F-4D97-AF65-F5344CB8AC3E}">
        <p14:creationId xmlns:p14="http://schemas.microsoft.com/office/powerpoint/2010/main" xmlns="" val="194161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香港美利樓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924944"/>
            <a:ext cx="7704856" cy="2016224"/>
          </a:xfrm>
        </p:spPr>
        <p:txBody>
          <a:bodyPr>
            <a:noAutofit/>
          </a:bodyPr>
          <a:lstStyle/>
          <a:p>
            <a:r>
              <a:rPr lang="zh-HK" altLang="zh-HK" sz="2400" dirty="0"/>
              <a:t>美利樓揉合了</a:t>
            </a:r>
            <a:r>
              <a:rPr lang="zh-HK" altLang="zh-HK" sz="2400" dirty="0">
                <a:solidFill>
                  <a:srgbClr val="FF0000"/>
                </a:solidFill>
              </a:rPr>
              <a:t>中式和西式的建築設計</a:t>
            </a:r>
            <a:r>
              <a:rPr lang="zh-HK" altLang="zh-HK" sz="2400" dirty="0"/>
              <a:t>，採用了</a:t>
            </a:r>
            <a:r>
              <a:rPr lang="zh-HK" altLang="zh-HK" sz="2400" dirty="0">
                <a:solidFill>
                  <a:srgbClr val="FF0000"/>
                </a:solidFill>
              </a:rPr>
              <a:t>西式的圓柱</a:t>
            </a:r>
            <a:r>
              <a:rPr lang="zh-HK" altLang="zh-HK" sz="2400" dirty="0"/>
              <a:t>，以及</a:t>
            </a:r>
            <a:r>
              <a:rPr lang="zh-HK" altLang="zh-HK" sz="2400" dirty="0">
                <a:solidFill>
                  <a:srgbClr val="FF0000"/>
                </a:solidFill>
              </a:rPr>
              <a:t>中式的瓦頂</a:t>
            </a:r>
            <a:r>
              <a:rPr lang="zh-HK" altLang="zh-HK" sz="2400" dirty="0"/>
              <a:t>。這是香港殖民地時期早期最常見的建築設計，而美利樓則成為現存</a:t>
            </a:r>
            <a:r>
              <a:rPr lang="zh-HK" altLang="zh-HK" sz="2400" dirty="0">
                <a:solidFill>
                  <a:srgbClr val="FF0000"/>
                </a:solidFill>
              </a:rPr>
              <a:t>此類建築物中歷史最悠久的一座。</a:t>
            </a:r>
            <a:endParaRPr lang="zh-HK" altLang="zh-HK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26876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400" b="1" dirty="0"/>
              <a:t>美利樓</a:t>
            </a:r>
            <a:r>
              <a:rPr lang="zh-HK" altLang="zh-HK" sz="2400" dirty="0"/>
              <a:t>（英文：</a:t>
            </a:r>
            <a:r>
              <a:rPr lang="zh-HK" altLang="zh-HK" sz="2400" b="1" dirty="0"/>
              <a:t>Murray House</a:t>
            </a:r>
            <a:r>
              <a:rPr lang="zh-HK" altLang="zh-HK" sz="2400" dirty="0"/>
              <a:t>）是香港一座具有</a:t>
            </a:r>
            <a:r>
              <a:rPr lang="zh-HK" altLang="zh-HK" sz="2400" dirty="0">
                <a:solidFill>
                  <a:srgbClr val="FF0000"/>
                </a:solidFill>
              </a:rPr>
              <a:t>維多利亞時期色彩的建築物</a:t>
            </a:r>
            <a:r>
              <a:rPr lang="zh-HK" altLang="zh-HK" sz="2400" dirty="0"/>
              <a:t>，</a:t>
            </a:r>
            <a:r>
              <a:rPr lang="zh-HK" altLang="zh-HK" sz="2400" dirty="0">
                <a:solidFill>
                  <a:srgbClr val="FF0000"/>
                </a:solidFill>
              </a:rPr>
              <a:t>原址位於香港島中環，後來遷往赤柱</a:t>
            </a:r>
            <a:r>
              <a:rPr lang="zh-HK" altLang="zh-HK" sz="2400" dirty="0"/>
              <a:t>。目前樓層主要作為食肆用途</a:t>
            </a:r>
            <a:r>
              <a:rPr lang="zh-HK" altLang="zh-HK" sz="2400" dirty="0" smtClean="0"/>
              <a:t>。</a:t>
            </a:r>
            <a:endParaRPr lang="zh-HK" altLang="zh-HK" sz="2400" dirty="0"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4496" y="4127198"/>
            <a:ext cx="4045632" cy="27308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16416" y="703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譚文晞</a:t>
            </a:r>
          </a:p>
        </p:txBody>
      </p:sp>
    </p:spTree>
    <p:extLst>
      <p:ext uri="{BB962C8B-B14F-4D97-AF65-F5344CB8AC3E}">
        <p14:creationId xmlns:p14="http://schemas.microsoft.com/office/powerpoint/2010/main" xmlns="" val="37294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1275</TotalTime>
  <Words>1371</Words>
  <Application>Microsoft Office PowerPoint</Application>
  <PresentationFormat>如螢幕大小 (4:3)</PresentationFormat>
  <Paragraphs>83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多面向</vt:lpstr>
      <vt:lpstr>投影片 1</vt:lpstr>
      <vt:lpstr>目錄</vt:lpstr>
      <vt:lpstr>東山花園洋樓群</vt:lpstr>
      <vt:lpstr>沙面建築群</vt:lpstr>
      <vt:lpstr>石室聖心大教堂</vt:lpstr>
      <vt:lpstr>廣州近代史博物館</vt:lpstr>
      <vt:lpstr>中山紀念堂</vt:lpstr>
      <vt:lpstr>比較香港與廣州</vt:lpstr>
      <vt:lpstr>香港美利樓</vt:lpstr>
      <vt:lpstr>一樣                        不同</vt:lpstr>
      <vt:lpstr>甚麼是哥德式?</vt:lpstr>
      <vt:lpstr>投影片 12</vt:lpstr>
      <vt:lpstr>投影片 13</vt:lpstr>
      <vt:lpstr>總結</vt:lpstr>
      <vt:lpstr>感想</vt:lpstr>
      <vt:lpstr>投影片 16</vt:lpstr>
      <vt:lpstr>綜合感想</vt:lpstr>
      <vt:lpstr>投影片 18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廣州交流團</dc:title>
  <dc:creator>Alex</dc:creator>
  <cp:lastModifiedBy>Bianca Wong</cp:lastModifiedBy>
  <cp:revision>100</cp:revision>
  <dcterms:created xsi:type="dcterms:W3CDTF">2015-01-27T08:26:46Z</dcterms:created>
  <dcterms:modified xsi:type="dcterms:W3CDTF">2015-03-22T08:09:25Z</dcterms:modified>
</cp:coreProperties>
</file>